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67" r:id="rId4"/>
    <p:sldId id="271" r:id="rId5"/>
    <p:sldId id="259" r:id="rId6"/>
    <p:sldId id="268" r:id="rId7"/>
    <p:sldId id="261" r:id="rId8"/>
    <p:sldId id="260" r:id="rId9"/>
    <p:sldId id="269" r:id="rId10"/>
    <p:sldId id="262"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4DB646-D987-43E3-B06B-F7E097238738}" type="datetimeFigureOut">
              <a:rPr lang="en-GB" smtClean="0"/>
              <a:t>22/11/2016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B299D1-F985-4461-89EE-4553AFD1617C}" type="slidenum">
              <a:rPr lang="en-GB" smtClean="0"/>
              <a:t>‹#›</a:t>
            </a:fld>
            <a:endParaRPr lang="en-GB"/>
          </a:p>
        </p:txBody>
      </p:sp>
    </p:spTree>
    <p:extLst>
      <p:ext uri="{BB962C8B-B14F-4D97-AF65-F5344CB8AC3E}">
        <p14:creationId xmlns:p14="http://schemas.microsoft.com/office/powerpoint/2010/main" val="3233369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695BE-A175-43D1-B4FE-F7CB87421B69}" type="datetimeFigureOut">
              <a:rPr lang="en-GB" smtClean="0"/>
              <a:t>22/11/2016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CA1AE-2CBE-44F1-9BFC-D9F2B821A03A}" type="slidenum">
              <a:rPr lang="en-GB" smtClean="0"/>
              <a:t>‹#›</a:t>
            </a:fld>
            <a:endParaRPr lang="en-GB"/>
          </a:p>
        </p:txBody>
      </p:sp>
    </p:spTree>
    <p:extLst>
      <p:ext uri="{BB962C8B-B14F-4D97-AF65-F5344CB8AC3E}">
        <p14:creationId xmlns:p14="http://schemas.microsoft.com/office/powerpoint/2010/main" val="3183702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BCA1AE-2CBE-44F1-9BFC-D9F2B821A03A}" type="slidenum">
              <a:rPr lang="en-GB" smtClean="0"/>
              <a:t>3</a:t>
            </a:fld>
            <a:endParaRPr lang="en-GB"/>
          </a:p>
        </p:txBody>
      </p:sp>
    </p:spTree>
    <p:extLst>
      <p:ext uri="{BB962C8B-B14F-4D97-AF65-F5344CB8AC3E}">
        <p14:creationId xmlns:p14="http://schemas.microsoft.com/office/powerpoint/2010/main" val="1061604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FBCA1AE-2CBE-44F1-9BFC-D9F2B821A03A}" type="slidenum">
              <a:rPr lang="en-GB" smtClean="0"/>
              <a:t>4</a:t>
            </a:fld>
            <a:endParaRPr lang="en-GB"/>
          </a:p>
        </p:txBody>
      </p:sp>
    </p:spTree>
    <p:extLst>
      <p:ext uri="{BB962C8B-B14F-4D97-AF65-F5344CB8AC3E}">
        <p14:creationId xmlns:p14="http://schemas.microsoft.com/office/powerpoint/2010/main" val="1061604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76F47E-1B81-4AB1-BFC4-D1FAD357FDE0}" type="datetime1">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325173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CDCE1A-29B9-4C95-BDF3-E11B4548CC11}" type="datetime1">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186834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033838-B232-43E3-AE2A-5CCA8BEB0FAF}" type="datetime1">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319520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1E92E7-9CFE-464C-A047-0EED9C867AAB}" type="datetime1">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140552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958D7-9E22-4CC7-B707-89FC61DBA4BE}" type="datetime1">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235507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0A3BBA-08F1-4860-88D5-F1C61132FA08}" type="datetime1">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422964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DEA25F-EC1A-4614-807E-25DE609E551F}" type="datetime1">
              <a:rPr lang="en-GB" smtClean="0"/>
              <a:t>22/11/2016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3061483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384707-DB4B-4F00-BED6-420C6AD9466B}" type="datetime1">
              <a:rPr lang="en-GB" smtClean="0"/>
              <a:t>22/11/2016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293187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834E3-52A5-4FA9-B2EE-2498D8A08024}" type="datetime1">
              <a:rPr lang="en-GB" smtClean="0"/>
              <a:t>22/11/2016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230853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64F00-1DDC-469D-A682-E1DA00F481B3}" type="datetime1">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186840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C7A5C-E08A-495D-B8C5-2166783EC8A9}" type="datetime1">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481E94-50FF-4ABB-B7B3-1AE632851E4F}" type="slidenum">
              <a:rPr lang="en-GB" smtClean="0"/>
              <a:t>‹#›</a:t>
            </a:fld>
            <a:endParaRPr lang="en-GB"/>
          </a:p>
        </p:txBody>
      </p:sp>
    </p:spTree>
    <p:extLst>
      <p:ext uri="{BB962C8B-B14F-4D97-AF65-F5344CB8AC3E}">
        <p14:creationId xmlns:p14="http://schemas.microsoft.com/office/powerpoint/2010/main" val="221343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22503F-54A3-406A-A3AC-A7FFD4E174DB}" type="datetime1">
              <a:rPr lang="en-GB" smtClean="0"/>
              <a:t>22/11/2016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81E94-50FF-4ABB-B7B3-1AE632851E4F}" type="slidenum">
              <a:rPr lang="en-GB" smtClean="0"/>
              <a:t>‹#›</a:t>
            </a:fld>
            <a:endParaRPr lang="en-GB"/>
          </a:p>
        </p:txBody>
      </p:sp>
    </p:spTree>
    <p:extLst>
      <p:ext uri="{BB962C8B-B14F-4D97-AF65-F5344CB8AC3E}">
        <p14:creationId xmlns:p14="http://schemas.microsoft.com/office/powerpoint/2010/main" val="334930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9"/>
            <a:ext cx="7774632" cy="1899642"/>
          </a:xfrm>
        </p:spPr>
        <p:txBody>
          <a:bodyPr>
            <a:normAutofit fontScale="90000"/>
          </a:bodyPr>
          <a:lstStyle/>
          <a:p>
            <a:r>
              <a:rPr lang="pt-PT" dirty="0" err="1" smtClean="0"/>
              <a:t>Academic</a:t>
            </a:r>
            <a:r>
              <a:rPr lang="pt-PT" dirty="0" smtClean="0"/>
              <a:t> </a:t>
            </a:r>
            <a:r>
              <a:rPr lang="pt-PT" dirty="0" err="1" smtClean="0"/>
              <a:t>discourse</a:t>
            </a:r>
            <a:r>
              <a:rPr lang="pt-PT" dirty="0" smtClean="0"/>
              <a:t>:</a:t>
            </a:r>
            <a:br>
              <a:rPr lang="pt-PT" dirty="0" smtClean="0"/>
            </a:br>
            <a:r>
              <a:rPr lang="pt-PT" dirty="0" err="1" smtClean="0"/>
              <a:t>Making</a:t>
            </a:r>
            <a:r>
              <a:rPr lang="pt-PT" dirty="0" smtClean="0"/>
              <a:t> </a:t>
            </a:r>
            <a:r>
              <a:rPr lang="pt-PT" dirty="0" err="1" smtClean="0"/>
              <a:t>the</a:t>
            </a:r>
            <a:r>
              <a:rPr lang="pt-PT" dirty="0" smtClean="0"/>
              <a:t> subjective </a:t>
            </a:r>
            <a:r>
              <a:rPr lang="pt-PT" dirty="0" err="1" smtClean="0"/>
              <a:t>sound</a:t>
            </a:r>
            <a:r>
              <a:rPr lang="pt-PT" dirty="0" smtClean="0"/>
              <a:t> objective</a:t>
            </a:r>
            <a:endParaRPr lang="en-GB" dirty="0"/>
          </a:p>
        </p:txBody>
      </p:sp>
      <p:sp>
        <p:nvSpPr>
          <p:cNvPr id="3" name="TextBox 2"/>
          <p:cNvSpPr txBox="1"/>
          <p:nvPr/>
        </p:nvSpPr>
        <p:spPr>
          <a:xfrm>
            <a:off x="1763688" y="4653136"/>
            <a:ext cx="5328592" cy="369332"/>
          </a:xfrm>
          <a:prstGeom prst="rect">
            <a:avLst/>
          </a:prstGeom>
          <a:noFill/>
        </p:spPr>
        <p:txBody>
          <a:bodyPr wrap="square" rtlCol="0">
            <a:spAutoFit/>
          </a:bodyPr>
          <a:lstStyle/>
          <a:p>
            <a:pPr algn="ctr"/>
            <a:r>
              <a:rPr lang="pt-PT" dirty="0" err="1" smtClean="0"/>
              <a:t>November</a:t>
            </a:r>
            <a:r>
              <a:rPr lang="pt-PT" dirty="0" smtClean="0"/>
              <a:t> 2015</a:t>
            </a:r>
            <a:endParaRPr lang="en-GB" dirty="0"/>
          </a:p>
        </p:txBody>
      </p:sp>
    </p:spTree>
    <p:extLst>
      <p:ext uri="{BB962C8B-B14F-4D97-AF65-F5344CB8AC3E}">
        <p14:creationId xmlns:p14="http://schemas.microsoft.com/office/powerpoint/2010/main" val="339287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4824536" cy="562074"/>
          </a:xfrm>
        </p:spPr>
        <p:txBody>
          <a:bodyPr>
            <a:normAutofit/>
          </a:bodyPr>
          <a:lstStyle/>
          <a:p>
            <a:r>
              <a:rPr lang="pt-PT" sz="1600" dirty="0" err="1" smtClean="0"/>
              <a:t>Rhetorical</a:t>
            </a:r>
            <a:r>
              <a:rPr lang="pt-PT" sz="1600" dirty="0" smtClean="0"/>
              <a:t> </a:t>
            </a:r>
            <a:r>
              <a:rPr lang="pt-PT" sz="1600" dirty="0" err="1" smtClean="0"/>
              <a:t>structure</a:t>
            </a:r>
            <a:endParaRPr lang="en-GB"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4213564"/>
              </p:ext>
            </p:extLst>
          </p:nvPr>
        </p:nvGraphicFramePr>
        <p:xfrm>
          <a:off x="323528" y="836712"/>
          <a:ext cx="8424936" cy="5430376"/>
        </p:xfrm>
        <a:graphic>
          <a:graphicData uri="http://schemas.openxmlformats.org/drawingml/2006/table">
            <a:tbl>
              <a:tblPr firstRow="1" firstCol="1" bandRow="1">
                <a:tableStyleId>{BDBED569-4797-4DF1-A0F4-6AAB3CD982D8}</a:tableStyleId>
              </a:tblPr>
              <a:tblGrid>
                <a:gridCol w="6541885"/>
                <a:gridCol w="1883051"/>
              </a:tblGrid>
              <a:tr h="1224136">
                <a:tc>
                  <a:txBody>
                    <a:bodyPr/>
                    <a:lstStyle/>
                    <a:p>
                      <a:pPr algn="just">
                        <a:lnSpc>
                          <a:spcPct val="115000"/>
                        </a:lnSpc>
                        <a:spcAft>
                          <a:spcPts val="0"/>
                        </a:spcAft>
                      </a:pPr>
                      <a:r>
                        <a:rPr lang="en-GB" sz="2000" b="0" dirty="0" err="1">
                          <a:effectLst/>
                        </a:rPr>
                        <a:t>Chocky’s</a:t>
                      </a:r>
                      <a:r>
                        <a:rPr lang="en-GB" sz="2000" b="0" dirty="0">
                          <a:effectLst/>
                        </a:rPr>
                        <a:t> view </a:t>
                      </a:r>
                      <a:r>
                        <a:rPr lang="en-GB" sz="2000" b="0" dirty="0" smtClean="0">
                          <a:effectLst/>
                        </a:rPr>
                        <a:t>[that </a:t>
                      </a:r>
                      <a:r>
                        <a:rPr lang="en-GB" sz="2000" b="0" dirty="0">
                          <a:effectLst/>
                        </a:rPr>
                        <a:t>mankind is wasting his reserves of </a:t>
                      </a:r>
                      <a:r>
                        <a:rPr lang="en-GB" sz="2000" b="0" dirty="0" smtClean="0">
                          <a:effectLst/>
                        </a:rPr>
                        <a:t>fuel] </a:t>
                      </a:r>
                      <a:r>
                        <a:rPr lang="en-GB" sz="2000" b="0" dirty="0">
                          <a:effectLst/>
                        </a:rPr>
                        <a:t>is almost as valid today as when the novel was published in 1968.</a:t>
                      </a:r>
                      <a:endParaRPr lang="en-GB" sz="20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smtClean="0">
                          <a:effectLst/>
                        </a:rPr>
                        <a:t> (Statement of issue embedded in) Thesis</a:t>
                      </a:r>
                      <a:endParaRPr lang="en-GB" sz="2000" dirty="0">
                        <a:effectLst/>
                        <a:latin typeface="Calibri"/>
                        <a:ea typeface="Calibri"/>
                        <a:cs typeface="Times New Roman"/>
                      </a:endParaRPr>
                    </a:p>
                  </a:txBody>
                  <a:tcPr marL="68580" marR="68580" marT="0" marB="0"/>
                </a:tc>
              </a:tr>
              <a:tr h="584701">
                <a:tc>
                  <a:txBody>
                    <a:bodyPr/>
                    <a:lstStyle/>
                    <a:p>
                      <a:pPr algn="just">
                        <a:lnSpc>
                          <a:spcPct val="115000"/>
                        </a:lnSpc>
                        <a:spcAft>
                          <a:spcPts val="0"/>
                        </a:spcAft>
                      </a:pPr>
                      <a:r>
                        <a:rPr lang="en-GB" sz="2000" b="0" dirty="0">
                          <a:effectLst/>
                        </a:rPr>
                        <a:t>The management of natural resources is a complex task but it is not always carried out efficiently by those in charge of it.</a:t>
                      </a:r>
                      <a:endParaRPr lang="en-GB" sz="20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a:effectLst/>
                        </a:rPr>
                        <a:t>Claim 1</a:t>
                      </a:r>
                      <a:endParaRPr lang="en-GB" sz="2000">
                        <a:effectLst/>
                        <a:latin typeface="Calibri"/>
                        <a:ea typeface="Calibri"/>
                        <a:cs typeface="Times New Roman"/>
                      </a:endParaRPr>
                    </a:p>
                  </a:txBody>
                  <a:tcPr marL="68580" marR="68580" marT="0" marB="0"/>
                </a:tc>
              </a:tr>
              <a:tr h="283522">
                <a:tc>
                  <a:txBody>
                    <a:bodyPr/>
                    <a:lstStyle/>
                    <a:p>
                      <a:pPr algn="just">
                        <a:lnSpc>
                          <a:spcPct val="115000"/>
                        </a:lnSpc>
                        <a:spcAft>
                          <a:spcPts val="0"/>
                        </a:spcAft>
                      </a:pPr>
                      <a:r>
                        <a:rPr lang="en-GB" sz="2000" b="0" dirty="0">
                          <a:effectLst/>
                        </a:rPr>
                        <a:t>Nevertheless,</a:t>
                      </a:r>
                      <a:endParaRPr lang="en-GB" sz="20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a:effectLst/>
                        </a:rPr>
                        <a:t>(conjunction)</a:t>
                      </a:r>
                      <a:endParaRPr lang="en-GB" sz="2000">
                        <a:effectLst/>
                        <a:latin typeface="Calibri"/>
                        <a:ea typeface="Calibri"/>
                        <a:cs typeface="Times New Roman"/>
                      </a:endParaRPr>
                    </a:p>
                  </a:txBody>
                  <a:tcPr marL="68580" marR="68580" marT="0" marB="0"/>
                </a:tc>
              </a:tr>
              <a:tr h="584701">
                <a:tc>
                  <a:txBody>
                    <a:bodyPr/>
                    <a:lstStyle/>
                    <a:p>
                      <a:pPr algn="just">
                        <a:lnSpc>
                          <a:spcPct val="115000"/>
                        </a:lnSpc>
                        <a:spcAft>
                          <a:spcPts val="0"/>
                        </a:spcAft>
                      </a:pPr>
                      <a:r>
                        <a:rPr lang="en-GB" sz="2000" b="0" dirty="0">
                          <a:effectLst/>
                        </a:rPr>
                        <a:t>people may now finally be acknowledging the mistakes they have committed and be trying to change.</a:t>
                      </a:r>
                      <a:endParaRPr lang="en-GB" sz="20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a:effectLst/>
                        </a:rPr>
                        <a:t>Claim 2</a:t>
                      </a:r>
                      <a:endParaRPr lang="en-GB" sz="2000">
                        <a:effectLst/>
                        <a:latin typeface="Calibri"/>
                        <a:ea typeface="Calibri"/>
                        <a:cs typeface="Times New Roman"/>
                      </a:endParaRPr>
                    </a:p>
                  </a:txBody>
                  <a:tcPr marL="68580" marR="68580" marT="0" marB="0"/>
                </a:tc>
              </a:tr>
              <a:tr h="1789420">
                <a:tc>
                  <a:txBody>
                    <a:bodyPr/>
                    <a:lstStyle/>
                    <a:p>
                      <a:pPr algn="just">
                        <a:lnSpc>
                          <a:spcPct val="115000"/>
                        </a:lnSpc>
                        <a:spcAft>
                          <a:spcPts val="0"/>
                        </a:spcAft>
                      </a:pPr>
                      <a:r>
                        <a:rPr lang="en-GB" sz="2000" b="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20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2000" dirty="0">
                          <a:effectLst/>
                        </a:rPr>
                        <a:t>Evidence for claim 2</a:t>
                      </a:r>
                      <a:endParaRPr lang="en-GB" sz="20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8481E94-50FF-4ABB-B7B3-1AE632851E4F}" type="slidenum">
              <a:rPr lang="en-GB" smtClean="0"/>
              <a:t>10</a:t>
            </a:fld>
            <a:endParaRPr lang="en-GB"/>
          </a:p>
        </p:txBody>
      </p:sp>
    </p:spTree>
    <p:extLst>
      <p:ext uri="{BB962C8B-B14F-4D97-AF65-F5344CB8AC3E}">
        <p14:creationId xmlns:p14="http://schemas.microsoft.com/office/powerpoint/2010/main" val="3096215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60648"/>
            <a:ext cx="5698976" cy="274042"/>
          </a:xfrm>
        </p:spPr>
        <p:txBody>
          <a:bodyPr>
            <a:normAutofit fontScale="90000"/>
          </a:bodyPr>
          <a:lstStyle/>
          <a:p>
            <a:r>
              <a:rPr lang="pt-PT" sz="1400" dirty="0" err="1" smtClean="0"/>
              <a:t>Register</a:t>
            </a:r>
            <a:r>
              <a:rPr lang="pt-PT" sz="1400" dirty="0" smtClean="0"/>
              <a:t> &amp; </a:t>
            </a:r>
            <a:r>
              <a:rPr lang="pt-PT" sz="1400" dirty="0" err="1" smtClean="0"/>
              <a:t>lexico-grammatical</a:t>
            </a:r>
            <a:r>
              <a:rPr lang="pt-PT" sz="1400" dirty="0" smtClean="0"/>
              <a:t> </a:t>
            </a:r>
            <a:r>
              <a:rPr lang="pt-PT" sz="1400" dirty="0" err="1" smtClean="0"/>
              <a:t>selections</a:t>
            </a:r>
            <a:endParaRPr lang="en-GB"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5721917"/>
              </p:ext>
            </p:extLst>
          </p:nvPr>
        </p:nvGraphicFramePr>
        <p:xfrm>
          <a:off x="323528" y="692692"/>
          <a:ext cx="8712968" cy="6361753"/>
        </p:xfrm>
        <a:graphic>
          <a:graphicData uri="http://schemas.openxmlformats.org/drawingml/2006/table">
            <a:tbl>
              <a:tblPr firstRow="1" firstCol="1" bandRow="1">
                <a:tableStyleId>{BDBED569-4797-4DF1-A0F4-6AAB3CD982D8}</a:tableStyleId>
              </a:tblPr>
              <a:tblGrid>
                <a:gridCol w="884724"/>
                <a:gridCol w="7828244"/>
              </a:tblGrid>
              <a:tr h="504060">
                <a:tc>
                  <a:txBody>
                    <a:bodyPr/>
                    <a:lstStyle/>
                    <a:p>
                      <a:pPr>
                        <a:lnSpc>
                          <a:spcPct val="115000"/>
                        </a:lnSpc>
                        <a:spcAft>
                          <a:spcPts val="0"/>
                        </a:spcAft>
                      </a:pPr>
                      <a:r>
                        <a:rPr lang="en-GB" sz="1600" b="0" dirty="0">
                          <a:effectLst/>
                        </a:rPr>
                        <a:t> </a:t>
                      </a:r>
                      <a:endParaRPr lang="en-GB" sz="1600" b="0" dirty="0">
                        <a:effectLst/>
                        <a:latin typeface="Calibri"/>
                        <a:ea typeface="Calibri"/>
                        <a:cs typeface="Times New Roman"/>
                      </a:endParaRPr>
                    </a:p>
                  </a:txBody>
                  <a:tcPr marL="67084" marR="67084" marT="0" marB="0"/>
                </a:tc>
                <a:tc>
                  <a:txBody>
                    <a:bodyPr/>
                    <a:lstStyle/>
                    <a:p>
                      <a:pPr algn="just">
                        <a:lnSpc>
                          <a:spcPct val="115000"/>
                        </a:lnSpc>
                        <a:spcAft>
                          <a:spcPts val="0"/>
                        </a:spcAft>
                      </a:pPr>
                      <a:r>
                        <a:rPr lang="en-GB" sz="1600" b="0" dirty="0">
                          <a:effectLst/>
                        </a:rPr>
                        <a:t>First of all, I think that it’s extremely difficult to discuss this subject, since it almost requires a philosophical approach, for lack of a better term, so I decided to share a personal view on the topic.</a:t>
                      </a:r>
                      <a:endParaRPr lang="en-GB" sz="1600" b="0" dirty="0">
                        <a:effectLst/>
                        <a:latin typeface="Calibri"/>
                        <a:ea typeface="Calibri"/>
                        <a:cs typeface="Times New Roman"/>
                      </a:endParaRPr>
                    </a:p>
                  </a:txBody>
                  <a:tcPr marL="67084" marR="67084" marT="0" marB="0"/>
                </a:tc>
              </a:tr>
              <a:tr h="288032">
                <a:tc>
                  <a:txBody>
                    <a:bodyPr/>
                    <a:lstStyle/>
                    <a:p>
                      <a:pPr>
                        <a:lnSpc>
                          <a:spcPct val="115000"/>
                        </a:lnSpc>
                        <a:spcAft>
                          <a:spcPts val="0"/>
                        </a:spcAft>
                      </a:pPr>
                      <a:r>
                        <a:rPr lang="en-GB" sz="1600" b="0">
                          <a:effectLst/>
                        </a:rPr>
                        <a:t> </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As long as I can remember, I’ve been asked, in school, to share my opinion toward the management of natural resources.</a:t>
                      </a:r>
                      <a:endParaRPr lang="en-GB" sz="1600" b="0" dirty="0">
                        <a:effectLst/>
                        <a:latin typeface="Calibri"/>
                        <a:ea typeface="Calibri"/>
                        <a:cs typeface="Times New Roman"/>
                      </a:endParaRPr>
                    </a:p>
                  </a:txBody>
                  <a:tcPr marL="67084" marR="67084" marT="0" marB="0"/>
                </a:tc>
              </a:tr>
              <a:tr h="502831">
                <a:tc>
                  <a:txBody>
                    <a:bodyPr/>
                    <a:lstStyle/>
                    <a:p>
                      <a:pPr>
                        <a:lnSpc>
                          <a:spcPct val="115000"/>
                        </a:lnSpc>
                        <a:spcAft>
                          <a:spcPts val="0"/>
                        </a:spcAft>
                      </a:pPr>
                      <a:r>
                        <a:rPr lang="en-GB" sz="1600" b="0">
                          <a:effectLst/>
                        </a:rPr>
                        <a:t>Idea 1</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Sometimes I wonder if we have all the information necessary to develop such opinions, even when we are supposed to make a simple analysis.</a:t>
                      </a:r>
                      <a:endParaRPr lang="en-GB" sz="1600" b="0" dirty="0">
                        <a:effectLst/>
                        <a:latin typeface="Calibri"/>
                        <a:ea typeface="Calibri"/>
                        <a:cs typeface="Times New Roman"/>
                      </a:endParaRPr>
                    </a:p>
                  </a:txBody>
                  <a:tcPr marL="67084" marR="67084" marT="0" marB="0"/>
                </a:tc>
              </a:tr>
              <a:tr h="289257">
                <a:tc>
                  <a:txBody>
                    <a:bodyPr/>
                    <a:lstStyle/>
                    <a:p>
                      <a:pPr>
                        <a:lnSpc>
                          <a:spcPct val="115000"/>
                        </a:lnSpc>
                        <a:spcAft>
                          <a:spcPts val="0"/>
                        </a:spcAft>
                      </a:pPr>
                      <a:r>
                        <a:rPr lang="en-GB" sz="1600" b="0">
                          <a:effectLst/>
                        </a:rPr>
                        <a:t> </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What I can say is that with all the information that’s stored in my brain and based on my beliefs,</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Idea 2</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I don’t think that</a:t>
                      </a:r>
                      <a:endParaRPr lang="en-GB" sz="1600" b="0" dirty="0">
                        <a:effectLst/>
                        <a:latin typeface="Calibri"/>
                        <a:ea typeface="Calibri"/>
                        <a:cs typeface="Times New Roman"/>
                      </a:endParaRPr>
                    </a:p>
                  </a:txBody>
                  <a:tcPr marL="67084" marR="67084" marT="0" marB="0"/>
                </a:tc>
              </a:tr>
              <a:tr h="324648">
                <a:tc>
                  <a:txBody>
                    <a:bodyPr/>
                    <a:lstStyle/>
                    <a:p>
                      <a:pPr>
                        <a:lnSpc>
                          <a:spcPct val="115000"/>
                        </a:lnSpc>
                        <a:spcAft>
                          <a:spcPts val="0"/>
                        </a:spcAft>
                      </a:pPr>
                      <a:r>
                        <a:rPr lang="en-GB" sz="1600" b="0">
                          <a:effectLst/>
                        </a:rPr>
                        <a:t>Idea 3</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the people responsible for managing natural resources are doing such a good job,</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Idea 4</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so you could say that </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Idea 5</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I agree with</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Idea 6</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err="1">
                          <a:effectLst/>
                        </a:rPr>
                        <a:t>Chocky’s</a:t>
                      </a:r>
                      <a:r>
                        <a:rPr lang="en-GB" sz="1600" b="0" dirty="0">
                          <a:effectLst/>
                        </a:rPr>
                        <a:t> analysis.</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Idea 7</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I like to believe that</a:t>
                      </a:r>
                      <a:endParaRPr lang="en-GB" sz="1600" b="0" dirty="0">
                        <a:effectLst/>
                        <a:latin typeface="Calibri"/>
                        <a:ea typeface="Calibri"/>
                        <a:cs typeface="Times New Roman"/>
                      </a:endParaRPr>
                    </a:p>
                  </a:txBody>
                  <a:tcPr marL="67084" marR="67084" marT="0" marB="0"/>
                </a:tc>
              </a:tr>
              <a:tr h="290480">
                <a:tc>
                  <a:txBody>
                    <a:bodyPr/>
                    <a:lstStyle/>
                    <a:p>
                      <a:pPr>
                        <a:lnSpc>
                          <a:spcPct val="115000"/>
                        </a:lnSpc>
                        <a:spcAft>
                          <a:spcPts val="0"/>
                        </a:spcAft>
                      </a:pPr>
                      <a:r>
                        <a:rPr lang="en-GB" sz="1600" b="0">
                          <a:effectLst/>
                        </a:rPr>
                        <a:t>Idea 8</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people, after many years, are finally acknowledging the mistakes they’ve committed and are trying to change,</a:t>
                      </a:r>
                      <a:endParaRPr lang="en-GB" sz="1600" b="0" dirty="0">
                        <a:effectLst/>
                        <a:latin typeface="Calibri"/>
                        <a:ea typeface="Calibri"/>
                        <a:cs typeface="Times New Roman"/>
                      </a:endParaRPr>
                    </a:p>
                  </a:txBody>
                  <a:tcPr marL="67084" marR="67084" marT="0" marB="0"/>
                </a:tc>
              </a:tr>
              <a:tr h="251416">
                <a:tc>
                  <a:txBody>
                    <a:bodyPr/>
                    <a:lstStyle/>
                    <a:p>
                      <a:pPr>
                        <a:lnSpc>
                          <a:spcPct val="115000"/>
                        </a:lnSpc>
                        <a:spcAft>
                          <a:spcPts val="0"/>
                        </a:spcAft>
                      </a:pPr>
                      <a:r>
                        <a:rPr lang="en-GB" sz="1600" b="0">
                          <a:effectLst/>
                        </a:rPr>
                        <a:t> </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so</a:t>
                      </a:r>
                      <a:endParaRPr lang="en-GB" sz="1600" b="0" dirty="0">
                        <a:effectLst/>
                        <a:latin typeface="Calibri"/>
                        <a:ea typeface="Calibri"/>
                        <a:cs typeface="Times New Roman"/>
                      </a:endParaRPr>
                    </a:p>
                  </a:txBody>
                  <a:tcPr marL="67084" marR="67084" marT="0" marB="0"/>
                </a:tc>
              </a:tr>
              <a:tr h="1270033">
                <a:tc>
                  <a:txBody>
                    <a:bodyPr/>
                    <a:lstStyle/>
                    <a:p>
                      <a:pPr>
                        <a:lnSpc>
                          <a:spcPct val="115000"/>
                        </a:lnSpc>
                        <a:spcAft>
                          <a:spcPts val="0"/>
                        </a:spcAft>
                      </a:pPr>
                      <a:r>
                        <a:rPr lang="en-GB" sz="1600" b="0">
                          <a:effectLst/>
                        </a:rPr>
                        <a:t> </a:t>
                      </a:r>
                      <a:endParaRPr lang="en-GB" sz="1600" b="0">
                        <a:effectLst/>
                        <a:latin typeface="Calibri"/>
                        <a:ea typeface="Calibri"/>
                        <a:cs typeface="Times New Roman"/>
                      </a:endParaRPr>
                    </a:p>
                  </a:txBody>
                  <a:tcPr marL="67084" marR="67084" marT="0" marB="0"/>
                </a:tc>
                <a:tc>
                  <a:txBody>
                    <a:bodyPr/>
                    <a:lstStyle/>
                    <a:p>
                      <a:pPr>
                        <a:lnSpc>
                          <a:spcPct val="115000"/>
                        </a:lnSpc>
                        <a:spcAft>
                          <a:spcPts val="0"/>
                        </a:spcAft>
                      </a:pPr>
                      <a:r>
                        <a:rPr lang="en-GB" sz="1600" b="0" dirty="0">
                          <a:effectLst/>
                        </a:rPr>
                        <a:t>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1600" b="0" dirty="0">
                        <a:effectLst/>
                        <a:latin typeface="Calibri"/>
                        <a:ea typeface="Calibri"/>
                        <a:cs typeface="Times New Roman"/>
                      </a:endParaRPr>
                    </a:p>
                  </a:txBody>
                  <a:tcPr marL="67084" marR="67084" marT="0" marB="0"/>
                </a:tc>
              </a:tr>
            </a:tbl>
          </a:graphicData>
        </a:graphic>
      </p:graphicFrame>
      <p:sp>
        <p:nvSpPr>
          <p:cNvPr id="3" name="Slide Number Placeholder 2"/>
          <p:cNvSpPr>
            <a:spLocks noGrp="1"/>
          </p:cNvSpPr>
          <p:nvPr>
            <p:ph type="sldNum" sz="quarter" idx="12"/>
          </p:nvPr>
        </p:nvSpPr>
        <p:spPr/>
        <p:txBody>
          <a:bodyPr/>
          <a:lstStyle/>
          <a:p>
            <a:fld id="{A8481E94-50FF-4ABB-B7B3-1AE632851E4F}" type="slidenum">
              <a:rPr lang="en-GB" smtClean="0"/>
              <a:t>11</a:t>
            </a:fld>
            <a:endParaRPr lang="en-GB"/>
          </a:p>
        </p:txBody>
      </p:sp>
    </p:spTree>
    <p:extLst>
      <p:ext uri="{BB962C8B-B14F-4D97-AF65-F5344CB8AC3E}">
        <p14:creationId xmlns:p14="http://schemas.microsoft.com/office/powerpoint/2010/main" val="3371151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16632"/>
            <a:ext cx="4618856" cy="274042"/>
          </a:xfrm>
        </p:spPr>
        <p:txBody>
          <a:bodyPr>
            <a:normAutofit fontScale="90000"/>
          </a:bodyPr>
          <a:lstStyle/>
          <a:p>
            <a:r>
              <a:rPr lang="pt-PT" sz="1400" dirty="0" err="1" smtClean="0"/>
              <a:t>Register</a:t>
            </a:r>
            <a:r>
              <a:rPr lang="pt-PT" sz="1400" dirty="0" smtClean="0"/>
              <a:t> &amp; </a:t>
            </a:r>
            <a:r>
              <a:rPr lang="pt-PT" sz="1400" dirty="0" err="1" smtClean="0"/>
              <a:t>lexico-grammatical</a:t>
            </a:r>
            <a:r>
              <a:rPr lang="pt-PT" sz="1400" dirty="0" smtClean="0"/>
              <a:t> </a:t>
            </a:r>
            <a:r>
              <a:rPr lang="pt-PT" sz="1400" dirty="0" err="1" smtClean="0"/>
              <a:t>selections</a:t>
            </a:r>
            <a:endParaRPr lang="en-GB"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6535961"/>
              </p:ext>
            </p:extLst>
          </p:nvPr>
        </p:nvGraphicFramePr>
        <p:xfrm>
          <a:off x="395536" y="692696"/>
          <a:ext cx="8568952" cy="5955809"/>
        </p:xfrm>
        <a:graphic>
          <a:graphicData uri="http://schemas.openxmlformats.org/drawingml/2006/table">
            <a:tbl>
              <a:tblPr firstRow="1" firstCol="1" bandRow="1">
                <a:tableStyleId>{BDBED569-4797-4DF1-A0F4-6AAB3CD982D8}</a:tableStyleId>
              </a:tblPr>
              <a:tblGrid>
                <a:gridCol w="802849"/>
                <a:gridCol w="4021687"/>
                <a:gridCol w="3744416"/>
              </a:tblGrid>
              <a:tr h="290734">
                <a:tc>
                  <a:txBody>
                    <a:bodyPr/>
                    <a:lstStyle/>
                    <a:p>
                      <a:pPr algn="just">
                        <a:lnSpc>
                          <a:spcPct val="115000"/>
                        </a:lnSpc>
                        <a:spcAft>
                          <a:spcPts val="0"/>
                        </a:spcAft>
                      </a:pPr>
                      <a:r>
                        <a:rPr lang="en-GB" sz="1200" b="0" dirty="0">
                          <a:effectLst/>
                        </a:rPr>
                        <a:t>Idea 6</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Chocky’s view that mankind is wasting his reserves of fuel</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Chocky’s analysis.</a:t>
                      </a:r>
                      <a:endParaRPr lang="en-GB" sz="1200" b="0">
                        <a:effectLst/>
                        <a:latin typeface="Calibri"/>
                        <a:ea typeface="Calibri"/>
                        <a:cs typeface="Times New Roman"/>
                      </a:endParaRPr>
                    </a:p>
                  </a:txBody>
                  <a:tcPr marL="38838" marR="38838" marT="0" marB="0"/>
                </a:tc>
              </a:tr>
              <a:tr h="271820">
                <a:tc>
                  <a:txBody>
                    <a:bodyPr/>
                    <a:lstStyle/>
                    <a:p>
                      <a:pPr algn="just">
                        <a:lnSpc>
                          <a:spcPct val="115000"/>
                        </a:lnSpc>
                        <a:spcAft>
                          <a:spcPts val="0"/>
                        </a:spcAft>
                      </a:pPr>
                      <a:r>
                        <a:rPr lang="en-GB" sz="1200" b="0" dirty="0">
                          <a:effectLst/>
                        </a:rPr>
                        <a:t>Idea 5…</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is </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I agree with</a:t>
                      </a:r>
                      <a:endParaRPr lang="en-GB" sz="1200" b="0">
                        <a:effectLst/>
                        <a:latin typeface="Calibri"/>
                        <a:ea typeface="Calibri"/>
                        <a:cs typeface="Times New Roman"/>
                      </a:endParaRPr>
                    </a:p>
                  </a:txBody>
                  <a:tcPr marL="38838" marR="38838" marT="0" marB="0"/>
                </a:tc>
              </a:tr>
              <a:tr h="145367">
                <a:tc>
                  <a:txBody>
                    <a:bodyPr/>
                    <a:lstStyle/>
                    <a:p>
                      <a:pPr algn="just">
                        <a:lnSpc>
                          <a:spcPct val="115000"/>
                        </a:lnSpc>
                        <a:spcAft>
                          <a:spcPts val="0"/>
                        </a:spcAft>
                      </a:pPr>
                      <a:r>
                        <a:rPr lang="en-GB" sz="1200" b="0">
                          <a:effectLst/>
                        </a:rPr>
                        <a:t>Idea 4</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almost</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so you could say that</a:t>
                      </a:r>
                      <a:endParaRPr lang="en-GB" sz="1200" b="0">
                        <a:effectLst/>
                        <a:latin typeface="Calibri"/>
                        <a:ea typeface="Calibri"/>
                        <a:cs typeface="Times New Roman"/>
                      </a:endParaRPr>
                    </a:p>
                  </a:txBody>
                  <a:tcPr marL="38838" marR="38838" marT="0" marB="0"/>
                </a:tc>
              </a:tr>
              <a:tr h="290734">
                <a:tc>
                  <a:txBody>
                    <a:bodyPr/>
                    <a:lstStyle/>
                    <a:p>
                      <a:pPr algn="just">
                        <a:lnSpc>
                          <a:spcPct val="115000"/>
                        </a:lnSpc>
                        <a:spcAft>
                          <a:spcPts val="0"/>
                        </a:spcAft>
                      </a:pPr>
                      <a:r>
                        <a:rPr lang="en-GB" sz="1200" b="0">
                          <a:effectLst/>
                        </a:rPr>
                        <a:t>…idea 5</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as valid today as when the novel was published in 1968.</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I agree with</a:t>
                      </a:r>
                      <a:endParaRPr lang="en-GB" sz="1200" b="0">
                        <a:effectLst/>
                        <a:latin typeface="Calibri"/>
                        <a:ea typeface="Calibri"/>
                        <a:cs typeface="Times New Roman"/>
                      </a:endParaRPr>
                    </a:p>
                  </a:txBody>
                  <a:tcPr marL="38838" marR="38838" marT="0" marB="0"/>
                </a:tc>
              </a:tr>
              <a:tr h="297489">
                <a:tc>
                  <a:txBody>
                    <a:bodyPr/>
                    <a:lstStyle/>
                    <a:p>
                      <a:pPr algn="just">
                        <a:lnSpc>
                          <a:spcPct val="115000"/>
                        </a:lnSpc>
                        <a:spcAft>
                          <a:spcPts val="0"/>
                        </a:spcAft>
                      </a:pPr>
                      <a:r>
                        <a:rPr lang="en-GB" sz="1200" b="0">
                          <a:effectLst/>
                        </a:rPr>
                        <a:t>Idea 1</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The management of natural resources is a complex task</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Sometimes I wonder if we have all the information necessary to develop such opinions, even when we are supposed to make a simple analysis.</a:t>
                      </a:r>
                      <a:endParaRPr lang="en-GB" sz="1200" b="0">
                        <a:effectLst/>
                        <a:latin typeface="Calibri"/>
                        <a:ea typeface="Calibri"/>
                        <a:cs typeface="Times New Roman"/>
                      </a:endParaRPr>
                    </a:p>
                  </a:txBody>
                  <a:tcPr marL="38838" marR="38838" marT="0" marB="0"/>
                </a:tc>
              </a:tr>
              <a:tr h="145367">
                <a:tc>
                  <a:txBody>
                    <a:bodyPr/>
                    <a:lstStyle/>
                    <a:p>
                      <a:pPr algn="just">
                        <a:lnSpc>
                          <a:spcPct val="115000"/>
                        </a:lnSpc>
                        <a:spcAft>
                          <a:spcPts val="0"/>
                        </a:spcAft>
                      </a:pPr>
                      <a:r>
                        <a:rPr lang="en-GB" sz="1200" b="0">
                          <a:effectLst/>
                        </a:rPr>
                        <a:t> </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but</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 </a:t>
                      </a:r>
                      <a:endParaRPr lang="en-GB" sz="1200" b="0">
                        <a:effectLst/>
                        <a:latin typeface="Calibri"/>
                        <a:ea typeface="Calibri"/>
                        <a:cs typeface="Times New Roman"/>
                      </a:endParaRPr>
                    </a:p>
                  </a:txBody>
                  <a:tcPr marL="38838" marR="38838" marT="0" marB="0"/>
                </a:tc>
              </a:tr>
              <a:tr h="214673">
                <a:tc>
                  <a:txBody>
                    <a:bodyPr/>
                    <a:lstStyle/>
                    <a:p>
                      <a:pPr algn="just">
                        <a:lnSpc>
                          <a:spcPct val="115000"/>
                        </a:lnSpc>
                        <a:spcAft>
                          <a:spcPts val="0"/>
                        </a:spcAft>
                      </a:pPr>
                      <a:r>
                        <a:rPr lang="en-GB" sz="1200" b="0">
                          <a:effectLst/>
                        </a:rPr>
                        <a:t>Idea 3…</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it is</a:t>
                      </a:r>
                      <a:endParaRPr lang="en-GB" sz="1200" b="0" dirty="0">
                        <a:effectLst/>
                        <a:latin typeface="Calibri"/>
                        <a:ea typeface="Calibri"/>
                        <a:cs typeface="Times New Roman"/>
                      </a:endParaRPr>
                    </a:p>
                  </a:txBody>
                  <a:tcPr marL="38838" marR="38838" marT="0" marB="0"/>
                </a:tc>
                <a:tc>
                  <a:txBody>
                    <a:bodyPr/>
                    <a:lstStyle/>
                    <a:p>
                      <a:pPr>
                        <a:lnSpc>
                          <a:spcPct val="115000"/>
                        </a:lnSpc>
                        <a:spcAft>
                          <a:spcPts val="0"/>
                        </a:spcAft>
                      </a:pPr>
                      <a:r>
                        <a:rPr lang="en-GB" sz="1200" b="0">
                          <a:effectLst/>
                        </a:rPr>
                        <a:t>that the people responsible for managing natural resources are </a:t>
                      </a:r>
                      <a:endParaRPr lang="en-GB" sz="1200" b="0">
                        <a:effectLst/>
                        <a:latin typeface="Calibri"/>
                        <a:ea typeface="Calibri"/>
                        <a:cs typeface="Times New Roman"/>
                      </a:endParaRPr>
                    </a:p>
                  </a:txBody>
                  <a:tcPr marL="38838" marR="38838" marT="0" marB="0"/>
                </a:tc>
              </a:tr>
              <a:tr h="145367">
                <a:tc>
                  <a:txBody>
                    <a:bodyPr/>
                    <a:lstStyle/>
                    <a:p>
                      <a:pPr algn="just">
                        <a:lnSpc>
                          <a:spcPct val="115000"/>
                        </a:lnSpc>
                        <a:spcAft>
                          <a:spcPts val="0"/>
                        </a:spcAft>
                      </a:pPr>
                      <a:r>
                        <a:rPr lang="en-GB" sz="1200" b="0">
                          <a:effectLst/>
                        </a:rPr>
                        <a:t>Idea 2</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not always</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I don’t think that</a:t>
                      </a:r>
                      <a:endParaRPr lang="en-GB" sz="1200" b="0">
                        <a:effectLst/>
                        <a:latin typeface="Calibri"/>
                        <a:ea typeface="Calibri"/>
                        <a:cs typeface="Times New Roman"/>
                      </a:endParaRPr>
                    </a:p>
                  </a:txBody>
                  <a:tcPr marL="38838" marR="38838" marT="0" marB="0"/>
                </a:tc>
              </a:tr>
              <a:tr h="271820">
                <a:tc>
                  <a:txBody>
                    <a:bodyPr/>
                    <a:lstStyle/>
                    <a:p>
                      <a:pPr algn="just">
                        <a:lnSpc>
                          <a:spcPct val="115000"/>
                        </a:lnSpc>
                        <a:spcAft>
                          <a:spcPts val="0"/>
                        </a:spcAft>
                      </a:pPr>
                      <a:r>
                        <a:rPr lang="en-GB" sz="1200" b="0">
                          <a:effectLst/>
                        </a:rPr>
                        <a:t>…idea 3</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carried out efficiently by those in charge of it.</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doing such a good job,</a:t>
                      </a:r>
                      <a:endParaRPr lang="en-GB" sz="1200" b="0">
                        <a:effectLst/>
                        <a:latin typeface="Calibri"/>
                        <a:ea typeface="Calibri"/>
                        <a:cs typeface="Times New Roman"/>
                      </a:endParaRPr>
                    </a:p>
                  </a:txBody>
                  <a:tcPr marL="38838" marR="38838" marT="0" marB="0"/>
                </a:tc>
              </a:tr>
              <a:tr h="145367">
                <a:tc>
                  <a:txBody>
                    <a:bodyPr/>
                    <a:lstStyle/>
                    <a:p>
                      <a:pPr algn="just">
                        <a:lnSpc>
                          <a:spcPct val="115000"/>
                        </a:lnSpc>
                        <a:spcAft>
                          <a:spcPts val="0"/>
                        </a:spcAft>
                      </a:pPr>
                      <a:r>
                        <a:rPr lang="en-GB" sz="1200" b="0">
                          <a:effectLst/>
                        </a:rPr>
                        <a:t> </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Nevertheless,</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 </a:t>
                      </a:r>
                      <a:endParaRPr lang="en-GB" sz="1200" b="0">
                        <a:effectLst/>
                        <a:latin typeface="Calibri"/>
                        <a:ea typeface="Calibri"/>
                        <a:cs typeface="Times New Roman"/>
                      </a:endParaRPr>
                    </a:p>
                  </a:txBody>
                  <a:tcPr marL="38838" marR="38838" marT="0" marB="0"/>
                </a:tc>
              </a:tr>
              <a:tr h="271820">
                <a:tc>
                  <a:txBody>
                    <a:bodyPr/>
                    <a:lstStyle/>
                    <a:p>
                      <a:pPr algn="just">
                        <a:lnSpc>
                          <a:spcPct val="115000"/>
                        </a:lnSpc>
                        <a:spcAft>
                          <a:spcPts val="0"/>
                        </a:spcAft>
                      </a:pPr>
                      <a:r>
                        <a:rPr lang="en-GB" sz="1200" b="0">
                          <a:effectLst/>
                        </a:rPr>
                        <a:t>Idea 8…</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people </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people,</a:t>
                      </a:r>
                      <a:endParaRPr lang="en-GB" sz="1200" b="0" dirty="0">
                        <a:effectLst/>
                        <a:latin typeface="Calibri"/>
                        <a:ea typeface="Calibri"/>
                        <a:cs typeface="Times New Roman"/>
                      </a:endParaRPr>
                    </a:p>
                  </a:txBody>
                  <a:tcPr marL="38838" marR="38838" marT="0" marB="0"/>
                </a:tc>
              </a:tr>
              <a:tr h="145367">
                <a:tc>
                  <a:txBody>
                    <a:bodyPr/>
                    <a:lstStyle/>
                    <a:p>
                      <a:pPr algn="just">
                        <a:lnSpc>
                          <a:spcPct val="115000"/>
                        </a:lnSpc>
                        <a:spcAft>
                          <a:spcPts val="0"/>
                        </a:spcAft>
                      </a:pPr>
                      <a:r>
                        <a:rPr lang="en-GB" sz="1200" b="0">
                          <a:effectLst/>
                        </a:rPr>
                        <a:t>Idea 6</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may</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I like to believe that</a:t>
                      </a:r>
                      <a:endParaRPr lang="en-GB" sz="1200" b="0">
                        <a:effectLst/>
                        <a:latin typeface="Calibri"/>
                        <a:ea typeface="Calibri"/>
                        <a:cs typeface="Times New Roman"/>
                      </a:endParaRPr>
                    </a:p>
                  </a:txBody>
                  <a:tcPr marL="38838" marR="38838" marT="0" marB="0"/>
                </a:tc>
              </a:tr>
              <a:tr h="172387">
                <a:tc>
                  <a:txBody>
                    <a:bodyPr/>
                    <a:lstStyle/>
                    <a:p>
                      <a:pPr algn="just">
                        <a:lnSpc>
                          <a:spcPct val="115000"/>
                        </a:lnSpc>
                        <a:spcAft>
                          <a:spcPts val="0"/>
                        </a:spcAft>
                      </a:pPr>
                      <a:r>
                        <a:rPr lang="en-GB" sz="1200" b="0">
                          <a:effectLst/>
                        </a:rPr>
                        <a:t>…idea 8</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now finally be acknowledging the mistakes they have committed and be trying to change. </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a:effectLst/>
                        </a:rPr>
                        <a:t>after many years, are finally acknowledging the mistakes they’ve committed and are trying to change,</a:t>
                      </a:r>
                      <a:endParaRPr lang="en-GB" sz="1200" b="0">
                        <a:effectLst/>
                        <a:latin typeface="Calibri"/>
                        <a:ea typeface="Calibri"/>
                        <a:cs typeface="Times New Roman"/>
                      </a:endParaRPr>
                    </a:p>
                  </a:txBody>
                  <a:tcPr marL="38838" marR="38838" marT="0" marB="0"/>
                </a:tc>
              </a:tr>
              <a:tr h="2035137">
                <a:tc>
                  <a:txBody>
                    <a:bodyPr/>
                    <a:lstStyle/>
                    <a:p>
                      <a:pPr algn="just">
                        <a:lnSpc>
                          <a:spcPct val="115000"/>
                        </a:lnSpc>
                        <a:spcAft>
                          <a:spcPts val="0"/>
                        </a:spcAft>
                      </a:pPr>
                      <a:r>
                        <a:rPr lang="en-GB" sz="1200" b="0">
                          <a:effectLst/>
                        </a:rPr>
                        <a:t> </a:t>
                      </a:r>
                      <a:endParaRPr lang="en-GB" sz="1200" b="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endParaRPr lang="en-GB" sz="1200" b="0" dirty="0">
                        <a:effectLst/>
                        <a:latin typeface="Calibri"/>
                        <a:ea typeface="Calibri"/>
                        <a:cs typeface="Times New Roman"/>
                      </a:endParaRPr>
                    </a:p>
                  </a:txBody>
                  <a:tcPr marL="38838" marR="38838" marT="0" marB="0"/>
                </a:tc>
                <a:tc>
                  <a:txBody>
                    <a:bodyPr/>
                    <a:lstStyle/>
                    <a:p>
                      <a:pPr algn="just">
                        <a:lnSpc>
                          <a:spcPct val="115000"/>
                        </a:lnSpc>
                        <a:spcAft>
                          <a:spcPts val="0"/>
                        </a:spcAft>
                      </a:pPr>
                      <a:r>
                        <a:rPr lang="en-GB" sz="1200" b="0" dirty="0">
                          <a:effectLst/>
                        </a:rPr>
                        <a:t>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sz="1200" b="0" dirty="0">
                        <a:effectLst/>
                        <a:latin typeface="Calibri"/>
                        <a:ea typeface="Calibri"/>
                        <a:cs typeface="Times New Roman"/>
                      </a:endParaRPr>
                    </a:p>
                  </a:txBody>
                  <a:tcPr marL="38838" marR="38838" marT="0" marB="0"/>
                </a:tc>
              </a:tr>
            </a:tbl>
          </a:graphicData>
        </a:graphic>
      </p:graphicFrame>
      <p:sp>
        <p:nvSpPr>
          <p:cNvPr id="3" name="Slide Number Placeholder 2"/>
          <p:cNvSpPr>
            <a:spLocks noGrp="1"/>
          </p:cNvSpPr>
          <p:nvPr>
            <p:ph type="sldNum" sz="quarter" idx="12"/>
          </p:nvPr>
        </p:nvSpPr>
        <p:spPr/>
        <p:txBody>
          <a:bodyPr/>
          <a:lstStyle/>
          <a:p>
            <a:fld id="{A8481E94-50FF-4ABB-B7B3-1AE632851E4F}" type="slidenum">
              <a:rPr lang="en-GB" smtClean="0"/>
              <a:t>12</a:t>
            </a:fld>
            <a:endParaRPr lang="en-GB"/>
          </a:p>
        </p:txBody>
      </p:sp>
    </p:spTree>
    <p:extLst>
      <p:ext uri="{BB962C8B-B14F-4D97-AF65-F5344CB8AC3E}">
        <p14:creationId xmlns:p14="http://schemas.microsoft.com/office/powerpoint/2010/main" val="3529497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pPr marL="0" indent="0">
              <a:buNone/>
            </a:pPr>
            <a:r>
              <a:rPr lang="en-GB" dirty="0"/>
              <a:t>The following is a quote from </a:t>
            </a:r>
            <a:r>
              <a:rPr lang="en-GB" i="1" dirty="0" err="1"/>
              <a:t>Chocky</a:t>
            </a:r>
            <a:r>
              <a:rPr lang="en-GB" dirty="0"/>
              <a:t>, a novel by John Wyndham first published in 1968. In the novel an intelligent being from another planet is given the task of investigating Earth to see if it would be a suitable planet to colonise. This is what he says about it.</a:t>
            </a:r>
          </a:p>
          <a:p>
            <a:pPr marL="0" indent="0">
              <a:buNone/>
            </a:pPr>
            <a:r>
              <a:rPr lang="en-GB" dirty="0" smtClean="0"/>
              <a:t>	Everything </a:t>
            </a:r>
            <a:r>
              <a:rPr lang="en-GB" dirty="0"/>
              <a:t>you are, and have, you owe to the </a:t>
            </a:r>
            <a:r>
              <a:rPr lang="en-GB" dirty="0" smtClean="0"/>
              <a:t>	radiations </a:t>
            </a:r>
            <a:r>
              <a:rPr lang="en-GB" dirty="0"/>
              <a:t>from </a:t>
            </a:r>
            <a:r>
              <a:rPr lang="en-GB" dirty="0" smtClean="0"/>
              <a:t>your </a:t>
            </a:r>
            <a:r>
              <a:rPr lang="en-GB" dirty="0"/>
              <a:t>sun. … Recently you have </a:t>
            </a:r>
            <a:r>
              <a:rPr lang="en-GB" dirty="0" smtClean="0"/>
              <a:t>	learnt </a:t>
            </a:r>
            <a:r>
              <a:rPr lang="en-GB" dirty="0"/>
              <a:t>to exploit the stored-up </a:t>
            </a:r>
            <a:r>
              <a:rPr lang="en-GB" dirty="0" smtClean="0"/>
              <a:t>energy </a:t>
            </a:r>
            <a:r>
              <a:rPr lang="en-GB" dirty="0"/>
              <a:t>of your sun </a:t>
            </a:r>
            <a:r>
              <a:rPr lang="en-GB" dirty="0" smtClean="0"/>
              <a:t>	– </a:t>
            </a:r>
            <a:r>
              <a:rPr lang="en-GB" dirty="0"/>
              <a:t>for that is what all your fuels are – and </a:t>
            </a:r>
            <a:r>
              <a:rPr lang="en-GB" dirty="0" smtClean="0"/>
              <a:t>	you </a:t>
            </a:r>
            <a:r>
              <a:rPr lang="en-GB" dirty="0"/>
              <a:t>call that </a:t>
            </a:r>
            <a:r>
              <a:rPr lang="en-GB" dirty="0" smtClean="0"/>
              <a:t>	progress</a:t>
            </a:r>
            <a:r>
              <a:rPr lang="en-GB" dirty="0"/>
              <a:t>. It is not progress. … You are </a:t>
            </a:r>
            <a:r>
              <a:rPr lang="en-GB" dirty="0" smtClean="0"/>
              <a:t>squandering 	your </a:t>
            </a:r>
            <a:r>
              <a:rPr lang="en-GB" dirty="0"/>
              <a:t>sources of power. And they are your capital: </a:t>
            </a:r>
            <a:r>
              <a:rPr lang="en-GB" dirty="0" smtClean="0"/>
              <a:t>	when 	they </a:t>
            </a:r>
            <a:r>
              <a:rPr lang="en-GB" dirty="0"/>
              <a:t>are spent you will be back where you were before </a:t>
            </a:r>
            <a:r>
              <a:rPr lang="en-GB" dirty="0" smtClean="0"/>
              <a:t>	you </a:t>
            </a:r>
            <a:r>
              <a:rPr lang="en-GB" dirty="0"/>
              <a:t>found them. This is not progress, it is profligacy.</a:t>
            </a:r>
          </a:p>
          <a:p>
            <a:pPr marL="0" indent="0">
              <a:buNone/>
            </a:pPr>
            <a:r>
              <a:rPr lang="en-GB" dirty="0"/>
              <a:t>To what extent do you agree with </a:t>
            </a:r>
            <a:r>
              <a:rPr lang="en-GB" dirty="0" err="1"/>
              <a:t>Chocky’s</a:t>
            </a:r>
            <a:r>
              <a:rPr lang="en-GB" dirty="0"/>
              <a:t> analysis? Discuss with reference to the articles we have read and the work we have done in class.</a:t>
            </a:r>
          </a:p>
          <a:p>
            <a:endParaRPr lang="en-GB" dirty="0"/>
          </a:p>
        </p:txBody>
      </p:sp>
      <p:sp>
        <p:nvSpPr>
          <p:cNvPr id="2" name="Slide Number Placeholder 1"/>
          <p:cNvSpPr>
            <a:spLocks noGrp="1"/>
          </p:cNvSpPr>
          <p:nvPr>
            <p:ph type="sldNum" sz="quarter" idx="12"/>
          </p:nvPr>
        </p:nvSpPr>
        <p:spPr/>
        <p:txBody>
          <a:bodyPr/>
          <a:lstStyle/>
          <a:p>
            <a:fld id="{A8481E94-50FF-4ABB-B7B3-1AE632851E4F}" type="slidenum">
              <a:rPr lang="en-GB" smtClean="0"/>
              <a:t>2</a:t>
            </a:fld>
            <a:endParaRPr lang="en-GB"/>
          </a:p>
        </p:txBody>
      </p:sp>
    </p:spTree>
    <p:extLst>
      <p:ext uri="{BB962C8B-B14F-4D97-AF65-F5344CB8AC3E}">
        <p14:creationId xmlns:p14="http://schemas.microsoft.com/office/powerpoint/2010/main" val="635662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88" y="260648"/>
            <a:ext cx="8229600" cy="6192688"/>
          </a:xfrm>
        </p:spPr>
        <p:txBody>
          <a:bodyPr>
            <a:normAutofit/>
          </a:bodyPr>
          <a:lstStyle/>
          <a:p>
            <a:r>
              <a:rPr lang="pt-PT" dirty="0" err="1" smtClean="0"/>
              <a:t>What</a:t>
            </a:r>
            <a:r>
              <a:rPr lang="pt-PT" dirty="0" smtClean="0"/>
              <a:t> </a:t>
            </a:r>
            <a:r>
              <a:rPr lang="pt-PT" dirty="0" err="1" smtClean="0"/>
              <a:t>is</a:t>
            </a:r>
            <a:r>
              <a:rPr lang="pt-PT" dirty="0" smtClean="0"/>
              <a:t> </a:t>
            </a:r>
            <a:r>
              <a:rPr lang="pt-PT" dirty="0" err="1" smtClean="0"/>
              <a:t>the</a:t>
            </a:r>
            <a:r>
              <a:rPr lang="pt-PT" dirty="0" smtClean="0"/>
              <a:t> social </a:t>
            </a:r>
            <a:r>
              <a:rPr lang="pt-PT" dirty="0" err="1" smtClean="0"/>
              <a:t>purpose</a:t>
            </a:r>
            <a:r>
              <a:rPr lang="pt-PT" dirty="0" smtClean="0"/>
              <a:t> </a:t>
            </a:r>
            <a:r>
              <a:rPr lang="pt-PT" dirty="0" err="1" smtClean="0"/>
              <a:t>of</a:t>
            </a:r>
            <a:r>
              <a:rPr lang="pt-PT" dirty="0" smtClean="0"/>
              <a:t> </a:t>
            </a:r>
            <a:r>
              <a:rPr lang="pt-PT" dirty="0" err="1" smtClean="0"/>
              <a:t>the</a:t>
            </a:r>
            <a:r>
              <a:rPr lang="pt-PT" dirty="0" smtClean="0"/>
              <a:t> </a:t>
            </a:r>
            <a:r>
              <a:rPr lang="pt-PT" dirty="0" err="1" smtClean="0"/>
              <a:t>text</a:t>
            </a:r>
            <a:r>
              <a:rPr lang="pt-PT" dirty="0" smtClean="0"/>
              <a:t>? </a:t>
            </a:r>
            <a:r>
              <a:rPr lang="pt-PT" dirty="0" err="1" smtClean="0"/>
              <a:t>What</a:t>
            </a:r>
            <a:r>
              <a:rPr lang="pt-PT" dirty="0" smtClean="0"/>
              <a:t> </a:t>
            </a:r>
            <a:r>
              <a:rPr lang="pt-PT" dirty="0" err="1" smtClean="0"/>
              <a:t>kind</a:t>
            </a:r>
            <a:r>
              <a:rPr lang="pt-PT" dirty="0" smtClean="0"/>
              <a:t> </a:t>
            </a:r>
            <a:r>
              <a:rPr lang="pt-PT" dirty="0" err="1" smtClean="0"/>
              <a:t>of</a:t>
            </a:r>
            <a:r>
              <a:rPr lang="pt-PT" dirty="0" smtClean="0"/>
              <a:t> </a:t>
            </a:r>
            <a:r>
              <a:rPr lang="pt-PT" dirty="0" err="1" smtClean="0"/>
              <a:t>text</a:t>
            </a:r>
            <a:r>
              <a:rPr lang="pt-PT" dirty="0" smtClean="0"/>
              <a:t> </a:t>
            </a:r>
            <a:r>
              <a:rPr lang="pt-PT" dirty="0" err="1" smtClean="0"/>
              <a:t>is</a:t>
            </a:r>
            <a:r>
              <a:rPr lang="pt-PT" dirty="0" smtClean="0"/>
              <a:t> </a:t>
            </a:r>
            <a:r>
              <a:rPr lang="pt-PT" dirty="0" err="1" smtClean="0"/>
              <a:t>required</a:t>
            </a:r>
            <a:r>
              <a:rPr lang="pt-PT" dirty="0" smtClean="0"/>
              <a:t>? </a:t>
            </a:r>
            <a:endParaRPr lang="pt-PT" dirty="0" smtClean="0"/>
          </a:p>
          <a:p>
            <a:pPr lvl="1"/>
            <a:r>
              <a:rPr lang="pt-PT" dirty="0" smtClean="0"/>
              <a:t>To persuade </a:t>
            </a:r>
            <a:r>
              <a:rPr lang="pt-PT" dirty="0" err="1" smtClean="0"/>
              <a:t>the</a:t>
            </a:r>
            <a:r>
              <a:rPr lang="pt-PT" dirty="0" smtClean="0"/>
              <a:t> </a:t>
            </a:r>
            <a:r>
              <a:rPr lang="pt-PT" dirty="0" err="1" smtClean="0"/>
              <a:t>reader</a:t>
            </a:r>
            <a:r>
              <a:rPr lang="pt-PT" dirty="0" smtClean="0"/>
              <a:t> </a:t>
            </a:r>
            <a:r>
              <a:rPr lang="pt-PT" dirty="0" err="1" smtClean="0"/>
              <a:t>that</a:t>
            </a:r>
            <a:r>
              <a:rPr lang="pt-PT" dirty="0" smtClean="0"/>
              <a:t> </a:t>
            </a:r>
            <a:r>
              <a:rPr lang="pt-PT" dirty="0" err="1" smtClean="0"/>
              <a:t>your</a:t>
            </a:r>
            <a:r>
              <a:rPr lang="pt-PT" dirty="0" smtClean="0"/>
              <a:t> </a:t>
            </a:r>
            <a:r>
              <a:rPr lang="pt-PT" dirty="0" err="1" smtClean="0"/>
              <a:t>argument</a:t>
            </a:r>
            <a:r>
              <a:rPr lang="pt-PT" dirty="0" smtClean="0"/>
              <a:t> </a:t>
            </a:r>
            <a:r>
              <a:rPr lang="pt-PT" dirty="0" err="1" smtClean="0"/>
              <a:t>is</a:t>
            </a:r>
            <a:r>
              <a:rPr lang="pt-PT" dirty="0" smtClean="0"/>
              <a:t> </a:t>
            </a:r>
            <a:r>
              <a:rPr lang="pt-PT" dirty="0" err="1" smtClean="0"/>
              <a:t>valid</a:t>
            </a:r>
            <a:endParaRPr lang="pt-PT" dirty="0" smtClean="0"/>
          </a:p>
          <a:p>
            <a:r>
              <a:rPr lang="pt-PT" dirty="0" err="1" smtClean="0"/>
              <a:t>What</a:t>
            </a:r>
            <a:r>
              <a:rPr lang="pt-PT" dirty="0" smtClean="0"/>
              <a:t> are </a:t>
            </a:r>
            <a:r>
              <a:rPr lang="pt-PT" dirty="0" err="1" smtClean="0"/>
              <a:t>the</a:t>
            </a:r>
            <a:r>
              <a:rPr lang="pt-PT" dirty="0" smtClean="0"/>
              <a:t> </a:t>
            </a:r>
            <a:r>
              <a:rPr lang="pt-PT" dirty="0" err="1" smtClean="0"/>
              <a:t>essential</a:t>
            </a:r>
            <a:r>
              <a:rPr lang="pt-PT" dirty="0" smtClean="0"/>
              <a:t> </a:t>
            </a:r>
            <a:r>
              <a:rPr lang="pt-PT" dirty="0" err="1" smtClean="0"/>
              <a:t>stages</a:t>
            </a:r>
            <a:r>
              <a:rPr lang="pt-PT" dirty="0" smtClean="0"/>
              <a:t>?</a:t>
            </a:r>
          </a:p>
          <a:p>
            <a:pPr lvl="1"/>
            <a:r>
              <a:rPr lang="pt-PT" dirty="0" err="1" smtClean="0"/>
              <a:t>Introduction</a:t>
            </a:r>
            <a:endParaRPr lang="pt-PT" dirty="0" smtClean="0"/>
          </a:p>
          <a:p>
            <a:pPr lvl="2"/>
            <a:r>
              <a:rPr lang="pt-PT" dirty="0" err="1" smtClean="0"/>
              <a:t>Statement</a:t>
            </a:r>
            <a:r>
              <a:rPr lang="pt-PT" dirty="0" smtClean="0"/>
              <a:t> </a:t>
            </a:r>
            <a:r>
              <a:rPr lang="pt-PT" dirty="0" err="1" smtClean="0"/>
              <a:t>of</a:t>
            </a:r>
            <a:r>
              <a:rPr lang="pt-PT" dirty="0" smtClean="0"/>
              <a:t> </a:t>
            </a:r>
            <a:r>
              <a:rPr lang="pt-PT" dirty="0" err="1" smtClean="0"/>
              <a:t>issue</a:t>
            </a:r>
            <a:r>
              <a:rPr lang="pt-PT" dirty="0" smtClean="0"/>
              <a:t> (</a:t>
            </a:r>
            <a:r>
              <a:rPr lang="pt-PT" dirty="0" err="1" smtClean="0"/>
              <a:t>Chocky’s</a:t>
            </a:r>
            <a:r>
              <a:rPr lang="pt-PT" dirty="0" smtClean="0"/>
              <a:t> </a:t>
            </a:r>
            <a:r>
              <a:rPr lang="pt-PT" dirty="0" err="1" smtClean="0"/>
              <a:t>analysis</a:t>
            </a:r>
            <a:r>
              <a:rPr lang="pt-PT" dirty="0" smtClean="0"/>
              <a:t>)</a:t>
            </a:r>
          </a:p>
          <a:p>
            <a:pPr lvl="2"/>
            <a:r>
              <a:rPr lang="pt-PT" dirty="0" err="1" smtClean="0"/>
              <a:t>Thesis</a:t>
            </a:r>
            <a:r>
              <a:rPr lang="pt-PT" dirty="0" smtClean="0"/>
              <a:t> </a:t>
            </a:r>
            <a:r>
              <a:rPr lang="pt-PT" dirty="0" err="1" smtClean="0"/>
              <a:t>statement</a:t>
            </a:r>
            <a:r>
              <a:rPr lang="pt-PT" dirty="0" smtClean="0"/>
              <a:t> (</a:t>
            </a:r>
            <a:r>
              <a:rPr lang="pt-PT" dirty="0" err="1" smtClean="0"/>
              <a:t>your</a:t>
            </a:r>
            <a:r>
              <a:rPr lang="pt-PT" dirty="0" smtClean="0"/>
              <a:t> </a:t>
            </a:r>
            <a:r>
              <a:rPr lang="pt-PT" dirty="0" err="1" smtClean="0"/>
              <a:t>position</a:t>
            </a:r>
            <a:r>
              <a:rPr lang="pt-PT" dirty="0" smtClean="0"/>
              <a:t>)</a:t>
            </a:r>
          </a:p>
          <a:p>
            <a:pPr lvl="1"/>
            <a:r>
              <a:rPr lang="pt-PT" dirty="0" err="1" smtClean="0"/>
              <a:t>Argument</a:t>
            </a:r>
            <a:endParaRPr lang="pt-PT" dirty="0" smtClean="0"/>
          </a:p>
          <a:p>
            <a:pPr lvl="2"/>
            <a:r>
              <a:rPr lang="pt-PT" dirty="0" err="1" smtClean="0"/>
              <a:t>Claim</a:t>
            </a:r>
            <a:endParaRPr lang="pt-PT" dirty="0" smtClean="0"/>
          </a:p>
          <a:p>
            <a:pPr lvl="2"/>
            <a:r>
              <a:rPr lang="pt-PT" dirty="0" err="1" smtClean="0"/>
              <a:t>Evidence</a:t>
            </a:r>
            <a:r>
              <a:rPr lang="pt-PT" dirty="0" smtClean="0"/>
              <a:t> for </a:t>
            </a:r>
            <a:r>
              <a:rPr lang="pt-PT" dirty="0" err="1" smtClean="0"/>
              <a:t>claim</a:t>
            </a:r>
            <a:endParaRPr lang="pt-PT" dirty="0" smtClean="0"/>
          </a:p>
          <a:p>
            <a:pPr lvl="1"/>
            <a:r>
              <a:rPr lang="pt-PT" dirty="0" err="1" smtClean="0"/>
              <a:t>Reinforced</a:t>
            </a:r>
            <a:r>
              <a:rPr lang="pt-PT" dirty="0" smtClean="0"/>
              <a:t> </a:t>
            </a:r>
            <a:r>
              <a:rPr lang="pt-PT" dirty="0" err="1" smtClean="0"/>
              <a:t>thesis</a:t>
            </a:r>
            <a:r>
              <a:rPr lang="pt-PT" dirty="0" smtClean="0"/>
              <a:t> </a:t>
            </a:r>
            <a:r>
              <a:rPr lang="pt-PT" dirty="0" err="1" smtClean="0"/>
              <a:t>statement</a:t>
            </a:r>
            <a:endParaRPr lang="pt-PT" dirty="0"/>
          </a:p>
          <a:p>
            <a:pPr marL="0" indent="0">
              <a:buNone/>
            </a:pPr>
            <a:endParaRPr lang="en-GB" dirty="0"/>
          </a:p>
        </p:txBody>
      </p:sp>
      <p:sp>
        <p:nvSpPr>
          <p:cNvPr id="17" name="Slide Number Placeholder 16"/>
          <p:cNvSpPr>
            <a:spLocks noGrp="1"/>
          </p:cNvSpPr>
          <p:nvPr>
            <p:ph type="sldNum" sz="quarter" idx="12"/>
          </p:nvPr>
        </p:nvSpPr>
        <p:spPr/>
        <p:txBody>
          <a:bodyPr/>
          <a:lstStyle/>
          <a:p>
            <a:fld id="{A8481E94-50FF-4ABB-B7B3-1AE632851E4F}" type="slidenum">
              <a:rPr lang="en-GB" smtClean="0"/>
              <a:t>3</a:t>
            </a:fld>
            <a:endParaRPr lang="en-GB"/>
          </a:p>
        </p:txBody>
      </p:sp>
    </p:spTree>
    <p:extLst>
      <p:ext uri="{BB962C8B-B14F-4D97-AF65-F5344CB8AC3E}">
        <p14:creationId xmlns:p14="http://schemas.microsoft.com/office/powerpoint/2010/main" val="402524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88" y="260648"/>
            <a:ext cx="8229600" cy="6192688"/>
          </a:xfrm>
        </p:spPr>
        <p:txBody>
          <a:bodyPr>
            <a:normAutofit/>
          </a:bodyPr>
          <a:lstStyle/>
          <a:p>
            <a:r>
              <a:rPr lang="pt-PT" dirty="0" err="1" smtClean="0"/>
              <a:t>What</a:t>
            </a:r>
            <a:r>
              <a:rPr lang="pt-PT" dirty="0" smtClean="0"/>
              <a:t> </a:t>
            </a:r>
            <a:r>
              <a:rPr lang="pt-PT" dirty="0" err="1" smtClean="0"/>
              <a:t>is</a:t>
            </a:r>
            <a:r>
              <a:rPr lang="pt-PT" dirty="0" smtClean="0"/>
              <a:t> </a:t>
            </a:r>
            <a:r>
              <a:rPr lang="pt-PT" dirty="0" err="1" smtClean="0"/>
              <a:t>the</a:t>
            </a:r>
            <a:r>
              <a:rPr lang="pt-PT" dirty="0" smtClean="0"/>
              <a:t> </a:t>
            </a:r>
            <a:r>
              <a:rPr lang="pt-PT" dirty="0" err="1" smtClean="0"/>
              <a:t>appropriate</a:t>
            </a:r>
            <a:r>
              <a:rPr lang="pt-PT" dirty="0" smtClean="0"/>
              <a:t> </a:t>
            </a:r>
            <a:r>
              <a:rPr lang="pt-PT" dirty="0" err="1" smtClean="0"/>
              <a:t>register</a:t>
            </a:r>
            <a:r>
              <a:rPr lang="pt-PT" dirty="0" smtClean="0"/>
              <a:t> for </a:t>
            </a:r>
            <a:r>
              <a:rPr lang="pt-PT" dirty="0" err="1" smtClean="0"/>
              <a:t>the</a:t>
            </a:r>
            <a:r>
              <a:rPr lang="pt-PT" dirty="0" smtClean="0"/>
              <a:t> </a:t>
            </a:r>
            <a:r>
              <a:rPr lang="pt-PT" dirty="0" err="1" smtClean="0"/>
              <a:t>language</a:t>
            </a:r>
            <a:r>
              <a:rPr lang="pt-PT" dirty="0" smtClean="0"/>
              <a:t>?</a:t>
            </a:r>
          </a:p>
          <a:p>
            <a:pPr marL="0" indent="0">
              <a:buNone/>
            </a:pPr>
            <a:endParaRPr lang="pt-PT" dirty="0" smtClean="0"/>
          </a:p>
          <a:p>
            <a:pPr marL="0" indent="0">
              <a:buNone/>
            </a:pPr>
            <a:r>
              <a:rPr lang="pt-PT" dirty="0" err="1" smtClean="0"/>
              <a:t>concrete</a:t>
            </a:r>
            <a:r>
              <a:rPr lang="pt-PT" dirty="0" smtClean="0"/>
              <a:t>						</a:t>
            </a:r>
            <a:r>
              <a:rPr lang="pt-PT" dirty="0" err="1" smtClean="0"/>
              <a:t>abstract</a:t>
            </a:r>
            <a:endParaRPr lang="pt-PT" dirty="0" smtClean="0"/>
          </a:p>
          <a:p>
            <a:pPr marL="0" indent="0">
              <a:buNone/>
            </a:pPr>
            <a:r>
              <a:rPr lang="pt-PT" dirty="0" err="1" smtClean="0"/>
              <a:t>personal</a:t>
            </a:r>
            <a:r>
              <a:rPr lang="pt-PT" dirty="0" smtClean="0"/>
              <a:t>					</a:t>
            </a:r>
            <a:r>
              <a:rPr lang="pt-PT" dirty="0" err="1" smtClean="0"/>
              <a:t>impersonal</a:t>
            </a:r>
            <a:endParaRPr lang="pt-PT" dirty="0" smtClean="0"/>
          </a:p>
          <a:p>
            <a:pPr marL="0" indent="0">
              <a:buNone/>
            </a:pPr>
            <a:r>
              <a:rPr lang="pt-PT" dirty="0" err="1" smtClean="0"/>
              <a:t>everyday</a:t>
            </a:r>
            <a:r>
              <a:rPr lang="pt-PT" dirty="0" smtClean="0"/>
              <a:t>				</a:t>
            </a:r>
            <a:r>
              <a:rPr lang="pt-PT" dirty="0" err="1" smtClean="0"/>
              <a:t>technical</a:t>
            </a:r>
            <a:r>
              <a:rPr lang="pt-PT" dirty="0" smtClean="0"/>
              <a:t>/</a:t>
            </a:r>
            <a:r>
              <a:rPr lang="pt-PT" dirty="0" err="1" smtClean="0"/>
              <a:t>specialist</a:t>
            </a:r>
            <a:endParaRPr lang="pt-PT" dirty="0" smtClean="0"/>
          </a:p>
          <a:p>
            <a:pPr marL="0" indent="0">
              <a:buNone/>
            </a:pPr>
            <a:endParaRPr lang="pt-PT" dirty="0" smtClean="0"/>
          </a:p>
          <a:p>
            <a:pPr marL="0" indent="0">
              <a:buNone/>
            </a:pPr>
            <a:endParaRPr lang="en-GB" dirty="0"/>
          </a:p>
        </p:txBody>
      </p:sp>
      <p:cxnSp>
        <p:nvCxnSpPr>
          <p:cNvPr id="5" name="Straight Arrow Connector 4"/>
          <p:cNvCxnSpPr/>
          <p:nvPr/>
        </p:nvCxnSpPr>
        <p:spPr>
          <a:xfrm>
            <a:off x="2123728" y="2276872"/>
            <a:ext cx="468052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7704" y="2852936"/>
            <a:ext cx="388843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123728" y="3356992"/>
            <a:ext cx="27363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Multiply 13"/>
          <p:cNvSpPr/>
          <p:nvPr/>
        </p:nvSpPr>
        <p:spPr>
          <a:xfrm>
            <a:off x="4860032" y="1879177"/>
            <a:ext cx="745232" cy="79538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Multiply 14"/>
          <p:cNvSpPr/>
          <p:nvPr/>
        </p:nvSpPr>
        <p:spPr>
          <a:xfrm>
            <a:off x="4463988" y="2455241"/>
            <a:ext cx="745232" cy="79538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Multiply 15"/>
          <p:cNvSpPr/>
          <p:nvPr/>
        </p:nvSpPr>
        <p:spPr>
          <a:xfrm>
            <a:off x="3347864" y="2959297"/>
            <a:ext cx="745232" cy="79538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Slide Number Placeholder 16"/>
          <p:cNvSpPr>
            <a:spLocks noGrp="1"/>
          </p:cNvSpPr>
          <p:nvPr>
            <p:ph type="sldNum" sz="quarter" idx="12"/>
          </p:nvPr>
        </p:nvSpPr>
        <p:spPr/>
        <p:txBody>
          <a:bodyPr/>
          <a:lstStyle/>
          <a:p>
            <a:fld id="{A8481E94-50FF-4ABB-B7B3-1AE632851E4F}" type="slidenum">
              <a:rPr lang="en-GB" smtClean="0"/>
              <a:t>4</a:t>
            </a:fld>
            <a:endParaRPr lang="en-GB"/>
          </a:p>
        </p:txBody>
      </p:sp>
    </p:spTree>
    <p:extLst>
      <p:ext uri="{BB962C8B-B14F-4D97-AF65-F5344CB8AC3E}">
        <p14:creationId xmlns:p14="http://schemas.microsoft.com/office/powerpoint/2010/main" val="318424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normAutofit fontScale="70000" lnSpcReduction="20000"/>
          </a:bodyPr>
          <a:lstStyle/>
          <a:p>
            <a:pPr marL="0" indent="0">
              <a:buNone/>
            </a:pPr>
            <a:r>
              <a:rPr lang="en-GB" dirty="0" smtClean="0">
                <a:effectLst/>
              </a:rPr>
              <a:t>	First of all, I think that it’s extremely difficult to discuss this subject, since it almost requires a philosophical approach, for lack of a better term, so I decided to share a personal view on the topic. As long as I can remember, I’ve been asked, in school, to share my opinion toward the management of natural resources. Sometimes I wonder if we have all the information necessary to develop such opinions, even when we are supposed to make a simple analysis. What I can say is that with all the information that’s stored in my brain and based on my beliefs, I don’t think that the people responsible for managing natural resources are doing such a good job, so you could say that I agree with </a:t>
            </a:r>
            <a:r>
              <a:rPr lang="en-GB" dirty="0" err="1" smtClean="0">
                <a:effectLst/>
              </a:rPr>
              <a:t>Chocky’s</a:t>
            </a:r>
            <a:r>
              <a:rPr lang="en-GB" dirty="0" smtClean="0">
                <a:effectLst/>
              </a:rPr>
              <a:t> analysis. I like to believe that people, after many years, are finally acknowledging the mistakes they’ve committed and are trying to change, so this can only demonstrate the growing awareness of the need to explore and manage natural resources in a more viable way. The text “Oil prices lift demand for hybrids” is related with this idea since it depicts how society is adapting to the changes in oil markets and trying to use less gas and more electricity, which is a “greener” way of transportation.</a:t>
            </a:r>
            <a:endParaRPr lang="en-GB" dirty="0">
              <a:ea typeface="Calibri"/>
              <a:cs typeface="Times New Roman"/>
            </a:endParaRPr>
          </a:p>
        </p:txBody>
      </p:sp>
      <p:sp>
        <p:nvSpPr>
          <p:cNvPr id="2" name="Slide Number Placeholder 1"/>
          <p:cNvSpPr>
            <a:spLocks noGrp="1"/>
          </p:cNvSpPr>
          <p:nvPr>
            <p:ph type="sldNum" sz="quarter" idx="12"/>
          </p:nvPr>
        </p:nvSpPr>
        <p:spPr/>
        <p:txBody>
          <a:bodyPr/>
          <a:lstStyle/>
          <a:p>
            <a:fld id="{A8481E94-50FF-4ABB-B7B3-1AE632851E4F}" type="slidenum">
              <a:rPr lang="en-GB" smtClean="0"/>
              <a:t>5</a:t>
            </a:fld>
            <a:endParaRPr lang="en-GB"/>
          </a:p>
        </p:txBody>
      </p:sp>
    </p:spTree>
    <p:extLst>
      <p:ext uri="{BB962C8B-B14F-4D97-AF65-F5344CB8AC3E}">
        <p14:creationId xmlns:p14="http://schemas.microsoft.com/office/powerpoint/2010/main" val="3622164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65760" y="1036321"/>
            <a:ext cx="8149590" cy="5140643"/>
          </a:xfrm>
        </p:spPr>
        <p:txBody>
          <a:bodyPr>
            <a:normAutofit/>
          </a:bodyPr>
          <a:lstStyle/>
          <a:p>
            <a:pPr marL="0" indent="0">
              <a:buNone/>
            </a:pPr>
            <a:r>
              <a:rPr lang="en-GB" dirty="0" smtClean="0">
                <a:effectLst/>
              </a:rPr>
              <a:t>      </a:t>
            </a: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graphicFrame>
        <p:nvGraphicFramePr>
          <p:cNvPr id="4" name="Tabela 3"/>
          <p:cNvGraphicFramePr>
            <a:graphicFrameLocks noGrp="1"/>
          </p:cNvGraphicFramePr>
          <p:nvPr>
            <p:extLst>
              <p:ext uri="{D42A27DB-BD31-4B8C-83A1-F6EECF244321}">
                <p14:modId xmlns:p14="http://schemas.microsoft.com/office/powerpoint/2010/main" val="1306524850"/>
              </p:ext>
            </p:extLst>
          </p:nvPr>
        </p:nvGraphicFramePr>
        <p:xfrm>
          <a:off x="74295" y="0"/>
          <a:ext cx="8732520" cy="6749247"/>
        </p:xfrm>
        <a:graphic>
          <a:graphicData uri="http://schemas.openxmlformats.org/drawingml/2006/table">
            <a:tbl>
              <a:tblPr firstRow="1" firstCol="1" bandRow="1">
                <a:tableStyleId>{5C22544A-7EE6-4342-B048-85BDC9FD1C3A}</a:tableStyleId>
              </a:tblPr>
              <a:tblGrid>
                <a:gridCol w="2240171"/>
                <a:gridCol w="6492349"/>
              </a:tblGrid>
              <a:tr h="219944">
                <a:tc>
                  <a:txBody>
                    <a:bodyPr/>
                    <a:lstStyle/>
                    <a:p>
                      <a:pPr algn="just">
                        <a:lnSpc>
                          <a:spcPct val="100000"/>
                        </a:lnSpc>
                        <a:spcAft>
                          <a:spcPts val="0"/>
                        </a:spcAft>
                      </a:pPr>
                      <a:r>
                        <a:rPr lang="en-GB" sz="1800" dirty="0">
                          <a:effectLst/>
                        </a:rPr>
                        <a:t>First of all, 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nSpc>
                          <a:spcPct val="100000"/>
                        </a:lnSpc>
                        <a:spcAft>
                          <a:spcPts val="0"/>
                        </a:spcAft>
                      </a:pPr>
                      <a:r>
                        <a:rPr lang="en-GB" sz="1800">
                          <a:effectLst/>
                        </a:rPr>
                        <a:t>think that it’s extremely difficult to discuss this subject,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since it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nSpc>
                          <a:spcPct val="100000"/>
                        </a:lnSpc>
                        <a:spcAft>
                          <a:spcPts val="0"/>
                        </a:spcAft>
                      </a:pPr>
                      <a:r>
                        <a:rPr lang="en-GB" sz="1800" dirty="0">
                          <a:effectLst/>
                        </a:rPr>
                        <a:t>almost requires a philosophical approach, for lack of a better term,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219944">
                <a:tc>
                  <a:txBody>
                    <a:bodyPr/>
                    <a:lstStyle/>
                    <a:p>
                      <a:pPr algn="just">
                        <a:lnSpc>
                          <a:spcPct val="100000"/>
                        </a:lnSpc>
                        <a:spcAft>
                          <a:spcPts val="0"/>
                        </a:spcAft>
                      </a:pPr>
                      <a:r>
                        <a:rPr lang="en-GB" sz="1800" dirty="0">
                          <a:effectLst/>
                        </a:rPr>
                        <a:t>so 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nSpc>
                          <a:spcPct val="100000"/>
                        </a:lnSpc>
                        <a:spcAft>
                          <a:spcPts val="0"/>
                        </a:spcAft>
                      </a:pPr>
                      <a:r>
                        <a:rPr lang="en-GB" sz="1800">
                          <a:effectLst/>
                        </a:rPr>
                        <a:t>decided to share a personal view on the topic.</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219944">
                <a:tc>
                  <a:txBody>
                    <a:bodyPr/>
                    <a:lstStyle/>
                    <a:p>
                      <a:pPr algn="just">
                        <a:lnSpc>
                          <a:spcPct val="100000"/>
                        </a:lnSpc>
                        <a:spcAft>
                          <a:spcPts val="0"/>
                        </a:spcAft>
                      </a:pPr>
                      <a:r>
                        <a:rPr lang="en-GB" sz="1800" dirty="0">
                          <a:effectLst/>
                        </a:rPr>
                        <a:t>As long as 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a:effectLst/>
                        </a:rPr>
                        <a:t>can remember,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’ve been asked, in school, to share my opinion toward the management of natural resources.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Sometimes I</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wonder if we have all the information necessary to develop such opinions,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219944">
                <a:tc>
                  <a:txBody>
                    <a:bodyPr/>
                    <a:lstStyle/>
                    <a:p>
                      <a:pPr algn="just">
                        <a:lnSpc>
                          <a:spcPct val="100000"/>
                        </a:lnSpc>
                        <a:spcAft>
                          <a:spcPts val="0"/>
                        </a:spcAft>
                      </a:pPr>
                      <a:r>
                        <a:rPr lang="en-GB" sz="1800" dirty="0">
                          <a:effectLst/>
                        </a:rPr>
                        <a:t>even when we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a:effectLst/>
                        </a:rPr>
                        <a:t>are supposed to make a simple analysis.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What I can say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is that with all the information that’s stored in my brain and based on my beliefs,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I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don’t think that the people responsible for managing natural resources are doing such a good job,</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219944">
                <a:tc>
                  <a:txBody>
                    <a:bodyPr/>
                    <a:lstStyle/>
                    <a:p>
                      <a:pPr algn="just">
                        <a:lnSpc>
                          <a:spcPct val="100000"/>
                        </a:lnSpc>
                        <a:spcAft>
                          <a:spcPts val="0"/>
                        </a:spcAft>
                      </a:pPr>
                      <a:r>
                        <a:rPr lang="en-GB" sz="1800" dirty="0">
                          <a:effectLst/>
                        </a:rPr>
                        <a:t>so you</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could say that I agree with </a:t>
                      </a:r>
                      <a:r>
                        <a:rPr lang="en-GB" sz="1800" dirty="0" err="1">
                          <a:effectLst/>
                        </a:rPr>
                        <a:t>Chocky’s</a:t>
                      </a:r>
                      <a:r>
                        <a:rPr lang="en-GB" sz="1800" dirty="0">
                          <a:effectLst/>
                        </a:rPr>
                        <a:t> analysis.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659831">
                <a:tc>
                  <a:txBody>
                    <a:bodyPr/>
                    <a:lstStyle/>
                    <a:p>
                      <a:pPr algn="just">
                        <a:lnSpc>
                          <a:spcPct val="100000"/>
                        </a:lnSpc>
                        <a:spcAft>
                          <a:spcPts val="0"/>
                        </a:spcAft>
                      </a:pPr>
                      <a:r>
                        <a:rPr lang="en-GB" sz="1800" dirty="0">
                          <a:effectLst/>
                        </a:rPr>
                        <a:t>I</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like to believe that people, after many years, are finally acknowledging the mistakes they’ve committed and are trying to change,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so this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can only demonstrate the growing awareness of the need to explore and manage natural resources in a more viable way.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The text “Oil prices lift demand for hybrids”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is related with this idea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439887">
                <a:tc>
                  <a:txBody>
                    <a:bodyPr/>
                    <a:lstStyle/>
                    <a:p>
                      <a:pPr algn="just">
                        <a:lnSpc>
                          <a:spcPct val="100000"/>
                        </a:lnSpc>
                        <a:spcAft>
                          <a:spcPts val="0"/>
                        </a:spcAft>
                      </a:pPr>
                      <a:r>
                        <a:rPr lang="en-GB" sz="1800" dirty="0">
                          <a:effectLst/>
                        </a:rPr>
                        <a:t>since 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depicts how society is adapting to the changes in oil markets and trying to use less gas and more electricity,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r h="219944">
                <a:tc>
                  <a:txBody>
                    <a:bodyPr/>
                    <a:lstStyle/>
                    <a:p>
                      <a:pPr>
                        <a:lnSpc>
                          <a:spcPct val="100000"/>
                        </a:lnSpc>
                        <a:spcAft>
                          <a:spcPts val="0"/>
                        </a:spcAft>
                      </a:pPr>
                      <a:r>
                        <a:rPr lang="en-GB" sz="1800" dirty="0">
                          <a:effectLst/>
                        </a:rPr>
                        <a:t>which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c>
                  <a:txBody>
                    <a:bodyPr/>
                    <a:lstStyle/>
                    <a:p>
                      <a:pPr algn="just">
                        <a:lnSpc>
                          <a:spcPct val="100000"/>
                        </a:lnSpc>
                        <a:spcAft>
                          <a:spcPts val="0"/>
                        </a:spcAft>
                      </a:pPr>
                      <a:r>
                        <a:rPr lang="en-GB" sz="1800" dirty="0">
                          <a:effectLst/>
                        </a:rPr>
                        <a:t>is a “greener” way of transportation.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6437" marR="46437" marT="0" marB="0"/>
                </a:tc>
              </a:tr>
            </a:tbl>
          </a:graphicData>
        </a:graphic>
      </p:graphicFrame>
      <p:sp>
        <p:nvSpPr>
          <p:cNvPr id="5" name="Oval 4"/>
          <p:cNvSpPr/>
          <p:nvPr/>
        </p:nvSpPr>
        <p:spPr>
          <a:xfrm>
            <a:off x="2221715" y="1190659"/>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917829" y="-147967"/>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3347864" y="1740685"/>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5578081" y="2483289"/>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2464031" y="2983161"/>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58658" y="5934942"/>
            <a:ext cx="624078"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84582" y="190915"/>
            <a:ext cx="69723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94800" y="3654314"/>
            <a:ext cx="754380"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24402" y="690787"/>
            <a:ext cx="484632"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70697" y="3654314"/>
            <a:ext cx="484632" cy="4998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24402" y="4725144"/>
            <a:ext cx="804101" cy="49987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6</a:t>
            </a:fld>
            <a:endParaRPr lang="en-GB"/>
          </a:p>
        </p:txBody>
      </p:sp>
    </p:spTree>
    <p:extLst>
      <p:ext uri="{BB962C8B-B14F-4D97-AF65-F5344CB8AC3E}">
        <p14:creationId xmlns:p14="http://schemas.microsoft.com/office/powerpoint/2010/main" val="312113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2" grpId="0" animBg="1"/>
      <p:bldP spid="14" grpId="0" animBg="1"/>
      <p:bldP spid="15" grpId="0" animBg="1"/>
      <p:bldP spid="16"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56"/>
            <a:ext cx="5338936" cy="448816"/>
          </a:xfrm>
        </p:spPr>
        <p:txBody>
          <a:bodyPr>
            <a:normAutofit/>
          </a:bodyPr>
          <a:lstStyle/>
          <a:p>
            <a:r>
              <a:rPr lang="pt-PT" sz="1600" dirty="0" err="1" smtClean="0"/>
              <a:t>Rhetorical</a:t>
            </a:r>
            <a:r>
              <a:rPr lang="pt-PT" sz="1600" dirty="0" smtClean="0"/>
              <a:t> </a:t>
            </a:r>
            <a:r>
              <a:rPr lang="pt-PT" sz="1600" dirty="0" err="1" smtClean="0"/>
              <a:t>Structure</a:t>
            </a:r>
            <a:endParaRPr lang="en-GB"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9934168"/>
              </p:ext>
            </p:extLst>
          </p:nvPr>
        </p:nvGraphicFramePr>
        <p:xfrm>
          <a:off x="467544" y="476672"/>
          <a:ext cx="7992888" cy="6220877"/>
        </p:xfrm>
        <a:graphic>
          <a:graphicData uri="http://schemas.openxmlformats.org/drawingml/2006/table">
            <a:tbl>
              <a:tblPr firstRow="1" firstCol="1" bandRow="1">
                <a:tableStyleId>{BDBED569-4797-4DF1-A0F4-6AAB3CD982D8}</a:tableStyleId>
              </a:tblPr>
              <a:tblGrid>
                <a:gridCol w="6206404"/>
                <a:gridCol w="1786484"/>
              </a:tblGrid>
              <a:tr h="629067">
                <a:tc>
                  <a:txBody>
                    <a:bodyPr/>
                    <a:lstStyle/>
                    <a:p>
                      <a:pPr algn="just">
                        <a:lnSpc>
                          <a:spcPct val="115000"/>
                        </a:lnSpc>
                        <a:spcAft>
                          <a:spcPts val="0"/>
                        </a:spcAft>
                      </a:pPr>
                      <a:r>
                        <a:rPr lang="en-GB" sz="1600" b="0" dirty="0">
                          <a:effectLst/>
                        </a:rPr>
                        <a:t>First of all, I think that it’s extremely difficult to discuss this subject, since it almost requires a philosophical approach, for lack of a better term, so I decided to share a personal view on the topic.</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b="0" dirty="0">
                          <a:effectLst/>
                        </a:rPr>
                        <a:t>Introduction</a:t>
                      </a:r>
                    </a:p>
                    <a:p>
                      <a:pPr marL="342900" lvl="0" indent="-342900">
                        <a:lnSpc>
                          <a:spcPct val="115000"/>
                        </a:lnSpc>
                        <a:spcAft>
                          <a:spcPts val="0"/>
                        </a:spcAft>
                        <a:buFont typeface="Calibri"/>
                        <a:buChar char="-"/>
                      </a:pPr>
                      <a:r>
                        <a:rPr lang="en-GB" sz="1600" b="0" dirty="0">
                          <a:effectLst/>
                        </a:rPr>
                        <a:t>Preview of approach</a:t>
                      </a:r>
                      <a:endParaRPr lang="en-GB" sz="1600" b="0" dirty="0">
                        <a:effectLst/>
                        <a:latin typeface="Calibri"/>
                        <a:ea typeface="Calibri"/>
                        <a:cs typeface="Times New Roman"/>
                      </a:endParaRPr>
                    </a:p>
                  </a:txBody>
                  <a:tcPr marL="68580" marR="68580" marT="0" marB="0"/>
                </a:tc>
              </a:tr>
              <a:tr h="1270672">
                <a:tc>
                  <a:txBody>
                    <a:bodyPr/>
                    <a:lstStyle/>
                    <a:p>
                      <a:pPr algn="just">
                        <a:lnSpc>
                          <a:spcPct val="115000"/>
                        </a:lnSpc>
                        <a:spcAft>
                          <a:spcPts val="0"/>
                        </a:spcAft>
                      </a:pPr>
                      <a:r>
                        <a:rPr lang="en-GB" sz="1600" b="0" dirty="0">
                          <a:effectLst/>
                        </a:rPr>
                        <a:t>As long as I can remember, I’ve been asked, in school, to share my opinion toward the management of natural </a:t>
                      </a:r>
                      <a:r>
                        <a:rPr lang="en-GB" sz="1600" b="0" dirty="0" smtClean="0">
                          <a:effectLst/>
                        </a:rPr>
                        <a:t>resources</a:t>
                      </a:r>
                      <a:r>
                        <a:rPr lang="en-GB" sz="1600" b="0" dirty="0">
                          <a:effectLst/>
                        </a:rPr>
                        <a:t>. Sometimes I wonder if we have all the information necessary to develop such opinions, even when we are supposed to make a simple analysis. What I can say is that with all the information that’s stored in my brain and based on my beliefs,</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dirty="0">
                          <a:effectLst/>
                        </a:rPr>
                        <a:t> </a:t>
                      </a:r>
                      <a:r>
                        <a:rPr lang="en-GB" sz="1600" dirty="0" smtClean="0">
                          <a:effectLst/>
                        </a:rPr>
                        <a:t>- background?</a:t>
                      </a:r>
                      <a:endParaRPr lang="en-GB" sz="1600" dirty="0">
                        <a:effectLst/>
                        <a:latin typeface="Calibri"/>
                        <a:ea typeface="Calibri"/>
                        <a:cs typeface="Times New Roman"/>
                      </a:endParaRPr>
                    </a:p>
                  </a:txBody>
                  <a:tcPr marL="68580" marR="68580" marT="0" marB="0"/>
                </a:tc>
              </a:tr>
              <a:tr h="415198">
                <a:tc>
                  <a:txBody>
                    <a:bodyPr/>
                    <a:lstStyle/>
                    <a:p>
                      <a:pPr algn="just">
                        <a:lnSpc>
                          <a:spcPct val="115000"/>
                        </a:lnSpc>
                        <a:spcAft>
                          <a:spcPts val="0"/>
                        </a:spcAft>
                      </a:pPr>
                      <a:r>
                        <a:rPr lang="en-GB" sz="1600" b="0" dirty="0">
                          <a:effectLst/>
                        </a:rPr>
                        <a:t>I don’t think that the people responsible for managing natural resources are doing such a good job,</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a:effectLst/>
                        </a:rPr>
                        <a:t>Claim 1</a:t>
                      </a:r>
                      <a:endParaRPr lang="en-GB" sz="1600">
                        <a:effectLst/>
                        <a:latin typeface="Calibri"/>
                        <a:ea typeface="Calibri"/>
                        <a:cs typeface="Times New Roman"/>
                      </a:endParaRPr>
                    </a:p>
                  </a:txBody>
                  <a:tcPr marL="68580" marR="68580" marT="0" marB="0"/>
                </a:tc>
              </a:tr>
              <a:tr h="201330">
                <a:tc>
                  <a:txBody>
                    <a:bodyPr/>
                    <a:lstStyle/>
                    <a:p>
                      <a:pPr algn="just">
                        <a:lnSpc>
                          <a:spcPct val="115000"/>
                        </a:lnSpc>
                        <a:spcAft>
                          <a:spcPts val="0"/>
                        </a:spcAft>
                      </a:pPr>
                      <a:r>
                        <a:rPr lang="en-GB" sz="1600" b="0" dirty="0">
                          <a:effectLst/>
                        </a:rPr>
                        <a:t>so </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a:effectLst/>
                        </a:rPr>
                        <a:t>(conjunction)</a:t>
                      </a:r>
                      <a:endParaRPr lang="en-GB" sz="1600">
                        <a:effectLst/>
                        <a:latin typeface="Calibri"/>
                        <a:ea typeface="Calibri"/>
                        <a:cs typeface="Times New Roman"/>
                      </a:endParaRPr>
                    </a:p>
                  </a:txBody>
                  <a:tcPr marL="68580" marR="68580" marT="0" marB="0"/>
                </a:tc>
              </a:tr>
              <a:tr h="201330">
                <a:tc>
                  <a:txBody>
                    <a:bodyPr/>
                    <a:lstStyle/>
                    <a:p>
                      <a:pPr algn="l">
                        <a:lnSpc>
                          <a:spcPct val="115000"/>
                        </a:lnSpc>
                        <a:spcAft>
                          <a:spcPts val="0"/>
                        </a:spcAft>
                      </a:pPr>
                      <a:r>
                        <a:rPr lang="en-GB" sz="1600" b="0" dirty="0">
                          <a:effectLst/>
                        </a:rPr>
                        <a:t>you could say that I agree with </a:t>
                      </a:r>
                      <a:r>
                        <a:rPr lang="en-GB" sz="1600" b="0" dirty="0" err="1">
                          <a:effectLst/>
                        </a:rPr>
                        <a:t>Chocky’s</a:t>
                      </a:r>
                      <a:r>
                        <a:rPr lang="en-GB" sz="1600" b="0" dirty="0">
                          <a:effectLst/>
                        </a:rPr>
                        <a:t> analysis.</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b="1" dirty="0">
                          <a:solidFill>
                            <a:schemeClr val="tx1"/>
                          </a:solidFill>
                          <a:effectLst/>
                        </a:rPr>
                        <a:t>Thesis</a:t>
                      </a:r>
                      <a:endParaRPr lang="en-GB" sz="1600" b="1" dirty="0">
                        <a:solidFill>
                          <a:schemeClr val="tx1"/>
                        </a:solidFill>
                        <a:effectLst/>
                        <a:latin typeface="Calibri"/>
                        <a:ea typeface="Calibri"/>
                        <a:cs typeface="Times New Roman"/>
                      </a:endParaRPr>
                    </a:p>
                  </a:txBody>
                  <a:tcPr marL="68580" marR="68580" marT="0" marB="0"/>
                </a:tc>
              </a:tr>
              <a:tr h="629067">
                <a:tc>
                  <a:txBody>
                    <a:bodyPr/>
                    <a:lstStyle/>
                    <a:p>
                      <a:pPr algn="just">
                        <a:lnSpc>
                          <a:spcPct val="115000"/>
                        </a:lnSpc>
                        <a:spcAft>
                          <a:spcPts val="0"/>
                        </a:spcAft>
                      </a:pPr>
                      <a:r>
                        <a:rPr lang="en-GB" sz="1600" b="0" dirty="0">
                          <a:effectLst/>
                        </a:rPr>
                        <a:t>I like to believe that people, after many years, are finally acknowledging the mistakes they’ve committed and are trying to change,</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a:effectLst/>
                        </a:rPr>
                        <a:t>Evidence for claim 2</a:t>
                      </a:r>
                      <a:endParaRPr lang="en-GB" sz="1600">
                        <a:effectLst/>
                        <a:latin typeface="Calibri"/>
                        <a:ea typeface="Calibri"/>
                        <a:cs typeface="Times New Roman"/>
                      </a:endParaRPr>
                    </a:p>
                  </a:txBody>
                  <a:tcPr marL="68580" marR="68580" marT="0" marB="0"/>
                </a:tc>
              </a:tr>
              <a:tr h="201330">
                <a:tc>
                  <a:txBody>
                    <a:bodyPr/>
                    <a:lstStyle/>
                    <a:p>
                      <a:pPr algn="just">
                        <a:lnSpc>
                          <a:spcPct val="115000"/>
                        </a:lnSpc>
                        <a:spcAft>
                          <a:spcPts val="0"/>
                        </a:spcAft>
                      </a:pPr>
                      <a:r>
                        <a:rPr lang="en-GB" sz="1600" b="0" dirty="0">
                          <a:effectLst/>
                        </a:rPr>
                        <a:t>so</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a:effectLst/>
                        </a:rPr>
                        <a:t>(conjunction)</a:t>
                      </a:r>
                      <a:endParaRPr lang="en-GB" sz="1600">
                        <a:effectLst/>
                        <a:latin typeface="Calibri"/>
                        <a:ea typeface="Calibri"/>
                        <a:cs typeface="Times New Roman"/>
                      </a:endParaRPr>
                    </a:p>
                  </a:txBody>
                  <a:tcPr marL="68580" marR="68580" marT="0" marB="0"/>
                </a:tc>
              </a:tr>
              <a:tr h="415198">
                <a:tc>
                  <a:txBody>
                    <a:bodyPr/>
                    <a:lstStyle/>
                    <a:p>
                      <a:pPr algn="just">
                        <a:lnSpc>
                          <a:spcPct val="115000"/>
                        </a:lnSpc>
                        <a:spcAft>
                          <a:spcPts val="0"/>
                        </a:spcAft>
                      </a:pPr>
                      <a:r>
                        <a:rPr lang="en-GB" sz="1600" b="0" dirty="0">
                          <a:effectLst/>
                        </a:rPr>
                        <a:t>this can only demonstrate the growing awareness of the need to explore and manage natural resources in a more viable way.</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a:effectLst/>
                        </a:rPr>
                        <a:t>Claim 2</a:t>
                      </a:r>
                      <a:endParaRPr lang="en-GB" sz="1600">
                        <a:effectLst/>
                        <a:latin typeface="Calibri"/>
                        <a:ea typeface="Calibri"/>
                        <a:cs typeface="Times New Roman"/>
                      </a:endParaRPr>
                    </a:p>
                  </a:txBody>
                  <a:tcPr marL="68580" marR="68580" marT="0" marB="0"/>
                </a:tc>
              </a:tr>
              <a:tr h="842935">
                <a:tc>
                  <a:txBody>
                    <a:bodyPr/>
                    <a:lstStyle/>
                    <a:p>
                      <a:pPr>
                        <a:lnSpc>
                          <a:spcPct val="115000"/>
                        </a:lnSpc>
                        <a:spcAft>
                          <a:spcPts val="0"/>
                        </a:spcAft>
                      </a:pPr>
                      <a:r>
                        <a:rPr lang="en-GB" sz="1600" b="0" dirty="0">
                          <a:effectLst/>
                        </a:rPr>
                        <a:t>The text “Oil prices lift demand for hybrids” is related with this idea since it depicts how society is adapting to the changes in oil markets and trying to use less gas and more electricity, which is a “greener” way of transportation.</a:t>
                      </a:r>
                      <a:endParaRPr lang="en-GB" sz="1600" b="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GB" sz="1600" dirty="0">
                          <a:effectLst/>
                        </a:rPr>
                        <a:t>Evidence for claim 2</a:t>
                      </a:r>
                      <a:endParaRPr lang="en-GB" sz="1600" dirty="0">
                        <a:effectLst/>
                        <a:latin typeface="Calibri"/>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8481E94-50FF-4ABB-B7B3-1AE632851E4F}" type="slidenum">
              <a:rPr lang="en-GB" smtClean="0"/>
              <a:t>7</a:t>
            </a:fld>
            <a:endParaRPr lang="en-GB"/>
          </a:p>
        </p:txBody>
      </p:sp>
      <p:sp>
        <p:nvSpPr>
          <p:cNvPr id="5" name="TextBox 4"/>
          <p:cNvSpPr txBox="1"/>
          <p:nvPr/>
        </p:nvSpPr>
        <p:spPr>
          <a:xfrm>
            <a:off x="6732240" y="2204864"/>
            <a:ext cx="1872208" cy="646331"/>
          </a:xfrm>
          <a:prstGeom prst="rect">
            <a:avLst/>
          </a:prstGeom>
          <a:noFill/>
        </p:spPr>
        <p:txBody>
          <a:bodyPr wrap="square" rtlCol="0">
            <a:spAutoFit/>
          </a:bodyPr>
          <a:lstStyle/>
          <a:p>
            <a:r>
              <a:rPr lang="pt-PT" b="1" dirty="0" err="1" smtClean="0"/>
              <a:t>Statement</a:t>
            </a:r>
            <a:r>
              <a:rPr lang="pt-PT" b="1" dirty="0" smtClean="0"/>
              <a:t> </a:t>
            </a:r>
            <a:r>
              <a:rPr lang="pt-PT" b="1" dirty="0" err="1" smtClean="0"/>
              <a:t>of</a:t>
            </a:r>
            <a:r>
              <a:rPr lang="pt-PT" b="1" dirty="0" smtClean="0"/>
              <a:t> </a:t>
            </a:r>
            <a:r>
              <a:rPr lang="pt-PT" b="1" dirty="0" err="1" smtClean="0"/>
              <a:t>issue</a:t>
            </a:r>
            <a:endParaRPr lang="pt-PT" b="1" dirty="0"/>
          </a:p>
        </p:txBody>
      </p:sp>
      <p:cxnSp>
        <p:nvCxnSpPr>
          <p:cNvPr id="7" name="Straight Arrow Connector 6"/>
          <p:cNvCxnSpPr/>
          <p:nvPr/>
        </p:nvCxnSpPr>
        <p:spPr>
          <a:xfrm flipH="1">
            <a:off x="4716016" y="2851195"/>
            <a:ext cx="2016224" cy="937845"/>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sp>
        <p:nvSpPr>
          <p:cNvPr id="8" name="Oval 7"/>
          <p:cNvSpPr/>
          <p:nvPr/>
        </p:nvSpPr>
        <p:spPr>
          <a:xfrm>
            <a:off x="3059832" y="3789040"/>
            <a:ext cx="1656184" cy="43204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7969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pt-PT" dirty="0" smtClean="0"/>
              <a:t>	</a:t>
            </a:r>
            <a:r>
              <a:rPr lang="en-GB" dirty="0" err="1"/>
              <a:t>Chocky’s</a:t>
            </a:r>
            <a:r>
              <a:rPr lang="en-GB" dirty="0"/>
              <a:t> view that mankind is wasting his reserves of fuel is almost as valid today as when the novel was published in 1968</a:t>
            </a:r>
            <a:r>
              <a:rPr lang="en-GB" dirty="0" smtClean="0"/>
              <a:t>. </a:t>
            </a:r>
            <a:r>
              <a:rPr lang="en-GB" dirty="0"/>
              <a:t>The management of natural resources is a complex task but it is not always carried out efficiently by those in charge of it</a:t>
            </a:r>
            <a:r>
              <a:rPr lang="en-GB" dirty="0" smtClean="0"/>
              <a:t>. Nevertheless, </a:t>
            </a:r>
            <a:r>
              <a:rPr lang="en-GB" dirty="0"/>
              <a:t>people may now finally be acknowledging the mistakes they have committed and be trying to change</a:t>
            </a:r>
            <a:r>
              <a:rPr lang="en-GB" dirty="0" smtClean="0"/>
              <a:t>. </a:t>
            </a:r>
            <a:r>
              <a:rPr lang="en-GB" dirty="0"/>
              <a:t>This growing awareness of the need to explore and manage natural resources in a more viable way is reflected in the text “Oil prices lift demand for hybrids”, which describes how society is adapting to the changes in oil markets and trying to use less gas and more electricity. There is evidence that more people are prepared to pay a premium for a “greener” form of transportation.</a:t>
            </a:r>
          </a:p>
        </p:txBody>
      </p:sp>
      <p:sp>
        <p:nvSpPr>
          <p:cNvPr id="2" name="Slide Number Placeholder 1"/>
          <p:cNvSpPr>
            <a:spLocks noGrp="1"/>
          </p:cNvSpPr>
          <p:nvPr>
            <p:ph type="sldNum" sz="quarter" idx="12"/>
          </p:nvPr>
        </p:nvSpPr>
        <p:spPr/>
        <p:txBody>
          <a:bodyPr/>
          <a:lstStyle/>
          <a:p>
            <a:fld id="{A8481E94-50FF-4ABB-B7B3-1AE632851E4F}" type="slidenum">
              <a:rPr lang="en-GB" smtClean="0"/>
              <a:t>8</a:t>
            </a:fld>
            <a:endParaRPr lang="en-GB"/>
          </a:p>
        </p:txBody>
      </p:sp>
    </p:spTree>
    <p:extLst>
      <p:ext uri="{BB962C8B-B14F-4D97-AF65-F5344CB8AC3E}">
        <p14:creationId xmlns:p14="http://schemas.microsoft.com/office/powerpoint/2010/main" val="3375633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756863752"/>
              </p:ext>
            </p:extLst>
          </p:nvPr>
        </p:nvGraphicFramePr>
        <p:xfrm>
          <a:off x="100584" y="85344"/>
          <a:ext cx="8897112" cy="6941784"/>
        </p:xfrm>
        <a:graphic>
          <a:graphicData uri="http://schemas.openxmlformats.org/drawingml/2006/table">
            <a:tbl>
              <a:tblPr firstRow="1" firstCol="1" bandRow="1">
                <a:tableStyleId>{5C22544A-7EE6-4342-B048-85BDC9FD1C3A}</a:tableStyleId>
              </a:tblPr>
              <a:tblGrid>
                <a:gridCol w="2858911"/>
                <a:gridCol w="6038201"/>
              </a:tblGrid>
              <a:tr h="1232976">
                <a:tc>
                  <a:txBody>
                    <a:bodyPr/>
                    <a:lstStyle/>
                    <a:p>
                      <a:pPr algn="just">
                        <a:lnSpc>
                          <a:spcPct val="115000"/>
                        </a:lnSpc>
                        <a:spcAft>
                          <a:spcPts val="0"/>
                        </a:spcAft>
                      </a:pPr>
                      <a:r>
                        <a:rPr lang="en-GB" sz="2000" dirty="0" err="1">
                          <a:effectLst/>
                        </a:rPr>
                        <a:t>Chocky’s</a:t>
                      </a:r>
                      <a:r>
                        <a:rPr lang="en-GB" sz="2000" dirty="0">
                          <a:effectLst/>
                        </a:rPr>
                        <a:t> view that mankind is wasting his reserves of fuel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a:effectLst/>
                        </a:rPr>
                        <a:t>is almost as valid today as when the novel was published in 1968.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813792">
                <a:tc>
                  <a:txBody>
                    <a:bodyPr/>
                    <a:lstStyle/>
                    <a:p>
                      <a:pPr algn="just">
                        <a:lnSpc>
                          <a:spcPct val="115000"/>
                        </a:lnSpc>
                        <a:spcAft>
                          <a:spcPts val="0"/>
                        </a:spcAft>
                      </a:pPr>
                      <a:r>
                        <a:rPr lang="en-GB" sz="2000" dirty="0">
                          <a:effectLst/>
                        </a:rPr>
                        <a:t>The management of natural resources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is a complex task,</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394607">
                <a:tc>
                  <a:txBody>
                    <a:bodyPr/>
                    <a:lstStyle/>
                    <a:p>
                      <a:pPr algn="just">
                        <a:lnSpc>
                          <a:spcPct val="115000"/>
                        </a:lnSpc>
                        <a:spcAft>
                          <a:spcPts val="0"/>
                        </a:spcAft>
                      </a:pPr>
                      <a:r>
                        <a:rPr lang="en-GB" sz="2000" dirty="0">
                          <a:effectLst/>
                        </a:rPr>
                        <a:t>but it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is not always carried out efficiently by those in charge of it.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813792">
                <a:tc>
                  <a:txBody>
                    <a:bodyPr/>
                    <a:lstStyle/>
                    <a:p>
                      <a:pPr algn="just">
                        <a:lnSpc>
                          <a:spcPct val="115000"/>
                        </a:lnSpc>
                        <a:spcAft>
                          <a:spcPts val="0"/>
                        </a:spcAft>
                      </a:pPr>
                      <a:r>
                        <a:rPr lang="en-GB" sz="2000" dirty="0">
                          <a:effectLst/>
                        </a:rPr>
                        <a:t>Nevertheless, people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may now finally be acknowledging the mistakes they have committed and be trying to change.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1652161">
                <a:tc>
                  <a:txBody>
                    <a:bodyPr/>
                    <a:lstStyle/>
                    <a:p>
                      <a:pPr algn="just">
                        <a:lnSpc>
                          <a:spcPct val="115000"/>
                        </a:lnSpc>
                        <a:spcAft>
                          <a:spcPts val="0"/>
                        </a:spcAft>
                      </a:pPr>
                      <a:r>
                        <a:rPr lang="en-GB" sz="2000" dirty="0">
                          <a:effectLst/>
                        </a:rPr>
                        <a:t>This growing awareness of the need to explore and manage natural resources in a more viable way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is reflected in the text “Oil prices lift demand for hybrids”,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813792">
                <a:tc>
                  <a:txBody>
                    <a:bodyPr/>
                    <a:lstStyle/>
                    <a:p>
                      <a:pPr algn="just">
                        <a:lnSpc>
                          <a:spcPct val="115000"/>
                        </a:lnSpc>
                        <a:spcAft>
                          <a:spcPts val="0"/>
                        </a:spcAft>
                      </a:pPr>
                      <a:r>
                        <a:rPr lang="en-GB" sz="2000" dirty="0">
                          <a:effectLst/>
                        </a:rPr>
                        <a:t>which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describes how society is adapting to the changes in oil markets and trying to use less gas and more electricity.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r h="813792">
                <a:tc>
                  <a:txBody>
                    <a:bodyPr/>
                    <a:lstStyle/>
                    <a:p>
                      <a:pPr algn="just">
                        <a:lnSpc>
                          <a:spcPct val="115000"/>
                        </a:lnSpc>
                        <a:spcAft>
                          <a:spcPts val="0"/>
                        </a:spcAft>
                      </a:pPr>
                      <a:r>
                        <a:rPr lang="en-GB" sz="2000" dirty="0">
                          <a:effectLst/>
                        </a:rPr>
                        <a:t>There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15000"/>
                        </a:lnSpc>
                        <a:spcAft>
                          <a:spcPts val="0"/>
                        </a:spcAft>
                      </a:pPr>
                      <a:r>
                        <a:rPr lang="en-GB" sz="2000" dirty="0">
                          <a:effectLst/>
                        </a:rPr>
                        <a:t>is evidence that more people are prepared to pay a premium for a “greener” form of transportation.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r>
            </a:tbl>
          </a:graphicData>
        </a:graphic>
      </p:graphicFrame>
      <p:sp>
        <p:nvSpPr>
          <p:cNvPr id="6" name="CaixaDeTexto 5"/>
          <p:cNvSpPr txBox="1"/>
          <p:nvPr/>
        </p:nvSpPr>
        <p:spPr>
          <a:xfrm>
            <a:off x="3648179" y="4005064"/>
            <a:ext cx="2368296" cy="1200329"/>
          </a:xfrm>
          <a:prstGeom prst="rect">
            <a:avLst/>
          </a:prstGeom>
          <a:noFill/>
        </p:spPr>
        <p:txBody>
          <a:bodyPr wrap="square" rtlCol="0">
            <a:spAutoFit/>
          </a:bodyPr>
          <a:lstStyle/>
          <a:p>
            <a:r>
              <a:rPr lang="pt-PT" sz="2400" b="1" i="1" dirty="0" err="1" smtClean="0">
                <a:solidFill>
                  <a:srgbClr val="7030A0"/>
                </a:solidFill>
              </a:rPr>
              <a:t>Themes</a:t>
            </a:r>
            <a:r>
              <a:rPr lang="pt-PT" sz="2400" b="1" i="1" dirty="0" smtClean="0">
                <a:solidFill>
                  <a:srgbClr val="7030A0"/>
                </a:solidFill>
              </a:rPr>
              <a:t> </a:t>
            </a:r>
            <a:r>
              <a:rPr lang="pt-PT" sz="2400" b="1" i="1" dirty="0" err="1" smtClean="0">
                <a:solidFill>
                  <a:srgbClr val="7030A0"/>
                </a:solidFill>
              </a:rPr>
              <a:t>realised</a:t>
            </a:r>
            <a:r>
              <a:rPr lang="pt-PT" sz="2400" b="1" i="1" dirty="0" smtClean="0">
                <a:solidFill>
                  <a:srgbClr val="7030A0"/>
                </a:solidFill>
              </a:rPr>
              <a:t> </a:t>
            </a:r>
            <a:r>
              <a:rPr lang="pt-PT" sz="2400" b="1" i="1" dirty="0" err="1" smtClean="0">
                <a:solidFill>
                  <a:srgbClr val="7030A0"/>
                </a:solidFill>
              </a:rPr>
              <a:t>by</a:t>
            </a:r>
            <a:r>
              <a:rPr lang="pt-PT" sz="2400" b="1" i="1" dirty="0" smtClean="0">
                <a:solidFill>
                  <a:srgbClr val="7030A0"/>
                </a:solidFill>
              </a:rPr>
              <a:t> </a:t>
            </a:r>
            <a:r>
              <a:rPr lang="pt-PT" sz="2400" b="1" i="1" dirty="0" err="1" smtClean="0">
                <a:solidFill>
                  <a:srgbClr val="7030A0"/>
                </a:solidFill>
              </a:rPr>
              <a:t>complex</a:t>
            </a:r>
            <a:r>
              <a:rPr lang="pt-PT" sz="2400" b="1" i="1" dirty="0" smtClean="0">
                <a:solidFill>
                  <a:srgbClr val="7030A0"/>
                </a:solidFill>
              </a:rPr>
              <a:t> nominal </a:t>
            </a:r>
            <a:r>
              <a:rPr lang="pt-PT" sz="2400" b="1" i="1" dirty="0" err="1" smtClean="0">
                <a:solidFill>
                  <a:srgbClr val="7030A0"/>
                </a:solidFill>
              </a:rPr>
              <a:t>groups</a:t>
            </a:r>
            <a:endParaRPr lang="en-GB" sz="2400" b="1" i="1" dirty="0">
              <a:solidFill>
                <a:srgbClr val="7030A0"/>
              </a:solidFill>
            </a:endParaRPr>
          </a:p>
        </p:txBody>
      </p:sp>
      <p:sp>
        <p:nvSpPr>
          <p:cNvPr id="7" name="Oval 6"/>
          <p:cNvSpPr/>
          <p:nvPr/>
        </p:nvSpPr>
        <p:spPr>
          <a:xfrm>
            <a:off x="100584" y="2157984"/>
            <a:ext cx="438912" cy="46329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0" y="2761488"/>
            <a:ext cx="1586484" cy="46329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p:cNvSpPr>
            <a:spLocks noGrp="1"/>
          </p:cNvSpPr>
          <p:nvPr>
            <p:ph type="sldNum" sz="quarter" idx="12"/>
          </p:nvPr>
        </p:nvSpPr>
        <p:spPr/>
        <p:txBody>
          <a:bodyPr/>
          <a:lstStyle/>
          <a:p>
            <a:fld id="{F22735EE-5EDA-466A-9ABB-96CA79D4F59E}" type="slidenum">
              <a:rPr lang="en-GB" smtClean="0"/>
              <a:t>9</a:t>
            </a:fld>
            <a:endParaRPr lang="en-GB"/>
          </a:p>
        </p:txBody>
      </p:sp>
    </p:spTree>
    <p:extLst>
      <p:ext uri="{BB962C8B-B14F-4D97-AF65-F5344CB8AC3E}">
        <p14:creationId xmlns:p14="http://schemas.microsoft.com/office/powerpoint/2010/main" val="150751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1536</Words>
  <Application>Microsoft Office PowerPoint</Application>
  <PresentationFormat>On-screen Show (4:3)</PresentationFormat>
  <Paragraphs>185</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Academic discourse: Making the subjective sound objective</vt:lpstr>
      <vt:lpstr>PowerPoint Presentation</vt:lpstr>
      <vt:lpstr>PowerPoint Presentation</vt:lpstr>
      <vt:lpstr>PowerPoint Presentation</vt:lpstr>
      <vt:lpstr>PowerPoint Presentation</vt:lpstr>
      <vt:lpstr>PowerPoint Presentation</vt:lpstr>
      <vt:lpstr>Rhetorical Structure</vt:lpstr>
      <vt:lpstr>PowerPoint Presentation</vt:lpstr>
      <vt:lpstr>PowerPoint Presentation</vt:lpstr>
      <vt:lpstr>Rhetorical structure</vt:lpstr>
      <vt:lpstr>Register &amp; lexico-grammatical selections</vt:lpstr>
      <vt:lpstr>Register &amp; lexico-grammatical selections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subjective sound objective</dc:title>
  <dc:creator>ANN HENSHALL</dc:creator>
  <cp:lastModifiedBy>ANN HENSHALL</cp:lastModifiedBy>
  <cp:revision>17</cp:revision>
  <dcterms:created xsi:type="dcterms:W3CDTF">2015-10-22T10:27:54Z</dcterms:created>
  <dcterms:modified xsi:type="dcterms:W3CDTF">2016-11-22T13:46:09Z</dcterms:modified>
</cp:coreProperties>
</file>